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png" ContentType="image/png"/>
  <Default Extension="jpeg" ContentType="image/jpe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9"/>
    <p:sldId id="283" r:id="rId30"/>
    <p:sldId id="284" r:id="rId31"/>
    <p:sldId id="285" r:id="rId32"/>
    <p:sldId id="286" r:id="rId33"/>
    <p:sldId id="287" r:id="rId34"/>
    <p:sldId id="288" r:id="rId35"/>
    <p:sldId id="293" r:id="rId36"/>
    <p:sldId id="297" r:id="rId37"/>
  </p:sldIdLst>
  <p:sldSz cx="9144000" cy="5143500" type="screen16x9"/>
  <p:notesSz cx="9144000" cy="51435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50" d="100"/>
          <a:sy n="50" d="100"/>
        </p:scale>
        <p:origin x="-1190" y="-235"/>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0" Type="http://schemas.openxmlformats.org/officeDocument/2006/relationships/tableStyles" Target="tableStyles.xml"/><Relationship Id="rId4" Type="http://schemas.openxmlformats.org/officeDocument/2006/relationships/slide" Target="slides/slide2.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notesMaster" Target="notesMasters/notesMaster1.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
</file>

<file path=ppt/media/image1.png>
</file>

<file path=ppt/media/image10.png>
</file>

<file path=ppt/media/image11.jpeg>
</file>

<file path=ppt/media/image12.jpeg>
</file>

<file path=ppt/media/image3.jpe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962400" cy="25806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5179484" y="0"/>
            <a:ext cx="3962400" cy="25806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028950" y="642938"/>
            <a:ext cx="3086100" cy="1735931"/>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914400" y="2475309"/>
            <a:ext cx="7315200" cy="2025253"/>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4885432"/>
            <a:ext cx="3962400" cy="258068"/>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5179484" y="4885432"/>
            <a:ext cx="3962400" cy="258068"/>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斯坦福大学的Nick McKeown 教授为了充分解放数据平面的编程能力于2014 年首次设计并提出了数据平面特定领域编程语言P4，经提出就得到了学术界和工业界的广泛关注和认可。</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2321610" y="779297"/>
            <a:ext cx="4500778" cy="697230"/>
          </a:xfrm>
          <a:prstGeom prst="rect">
            <a:avLst/>
          </a:prstGeom>
        </p:spPr>
        <p:txBody>
          <a:bodyPr wrap="square" lIns="0" tIns="0" rIns="0" bIns="0">
            <a:spAutoFit/>
          </a:bodyPr>
          <a:lstStyle>
            <a:lvl1pPr>
              <a:defRPr sz="4400" b="0" i="0">
                <a:solidFill>
                  <a:schemeClr val="tx1"/>
                </a:solidFill>
                <a:latin typeface="Noto Sans CJK JP Regular" panose="020B0500000000000000" charset="-122"/>
                <a:cs typeface="Noto Sans CJK JP Regular" panose="020B0500000000000000" charset="-122"/>
              </a:defRPr>
            </a:lvl1pPr>
          </a:lstStyle>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chemeClr val="tx1"/>
                </a:solidFill>
                <a:latin typeface="DejaVu Sans" panose="020B0603030804020204"/>
                <a:cs typeface="DejaVu Sans" panose="020B0603030804020204"/>
              </a:defRPr>
            </a:lvl1pPr>
          </a:lstStyle>
          <a:p/>
        </p:txBody>
      </p:sp>
      <p:sp>
        <p:nvSpPr>
          <p:cNvPr id="3" name="Holder 3"/>
          <p:cNvSpPr>
            <a:spLocks noGrp="1"/>
          </p:cNvSpPr>
          <p:nvPr>
            <p:ph type="body" idx="1"/>
          </p:nvPr>
        </p:nvSpPr>
        <p:spPr/>
        <p:txBody>
          <a:bodyPr lIns="0" tIns="0" rIns="0" bIns="0"/>
          <a:lstStyle>
            <a:lvl1pPr>
              <a:defRPr sz="1400" b="0" i="0">
                <a:solidFill>
                  <a:schemeClr val="tx1"/>
                </a:solidFill>
                <a:latin typeface="Noto Sans CJK JP Regular" panose="020B0500000000000000" charset="-122"/>
                <a:cs typeface="Noto Sans CJK JP Regular" panose="020B0500000000000000" charset="-122"/>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chemeClr val="tx1"/>
                </a:solidFill>
                <a:latin typeface="DejaVu Sans" panose="020B0603030804020204"/>
                <a:cs typeface="DejaVu Sans" panose="020B0603030804020204"/>
              </a:defRPr>
            </a:lvl1pPr>
          </a:lstStyle>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0" i="0">
                <a:solidFill>
                  <a:schemeClr val="tx1"/>
                </a:solidFill>
                <a:latin typeface="DejaVu Sans" panose="020B0603030804020204"/>
                <a:cs typeface="DejaVu Sans" panose="020B0603030804020204"/>
              </a:defRPr>
            </a:lvl1pPr>
          </a:lstStyle>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9137650" cy="5137150"/>
          </a:xfrm>
          <a:custGeom>
            <a:avLst/>
            <a:gdLst/>
            <a:ahLst/>
            <a:cxnLst/>
            <a:rect l="l" t="t" r="r" b="b"/>
            <a:pathLst>
              <a:path w="9137650" h="5137150">
                <a:moveTo>
                  <a:pt x="0" y="6350"/>
                </a:moveTo>
                <a:lnTo>
                  <a:pt x="0" y="0"/>
                </a:lnTo>
                <a:lnTo>
                  <a:pt x="6350" y="0"/>
                </a:lnTo>
                <a:lnTo>
                  <a:pt x="0" y="6350"/>
                </a:lnTo>
                <a:close/>
              </a:path>
              <a:path w="9137650" h="5137150">
                <a:moveTo>
                  <a:pt x="6350" y="5130800"/>
                </a:moveTo>
                <a:lnTo>
                  <a:pt x="0" y="5124450"/>
                </a:lnTo>
                <a:lnTo>
                  <a:pt x="0" y="6350"/>
                </a:lnTo>
                <a:lnTo>
                  <a:pt x="6350" y="0"/>
                </a:lnTo>
                <a:lnTo>
                  <a:pt x="6350" y="5130800"/>
                </a:lnTo>
                <a:close/>
              </a:path>
              <a:path w="9137650" h="5137150">
                <a:moveTo>
                  <a:pt x="9124950" y="6350"/>
                </a:moveTo>
                <a:lnTo>
                  <a:pt x="6350" y="6350"/>
                </a:lnTo>
                <a:lnTo>
                  <a:pt x="6350" y="0"/>
                </a:lnTo>
                <a:lnTo>
                  <a:pt x="9124950" y="0"/>
                </a:lnTo>
                <a:lnTo>
                  <a:pt x="9124950" y="6350"/>
                </a:lnTo>
                <a:close/>
              </a:path>
              <a:path w="9137650" h="5137150">
                <a:moveTo>
                  <a:pt x="9124950" y="5130800"/>
                </a:moveTo>
                <a:lnTo>
                  <a:pt x="9124950" y="0"/>
                </a:lnTo>
                <a:lnTo>
                  <a:pt x="9131300" y="6350"/>
                </a:lnTo>
                <a:lnTo>
                  <a:pt x="9137650" y="6350"/>
                </a:lnTo>
                <a:lnTo>
                  <a:pt x="9137650" y="5124450"/>
                </a:lnTo>
                <a:lnTo>
                  <a:pt x="9131300" y="5124450"/>
                </a:lnTo>
                <a:lnTo>
                  <a:pt x="9124950" y="5130800"/>
                </a:lnTo>
                <a:close/>
              </a:path>
              <a:path w="9137650" h="5137150">
                <a:moveTo>
                  <a:pt x="9137650" y="6350"/>
                </a:moveTo>
                <a:lnTo>
                  <a:pt x="9131300" y="6350"/>
                </a:lnTo>
                <a:lnTo>
                  <a:pt x="9124950" y="0"/>
                </a:lnTo>
                <a:lnTo>
                  <a:pt x="9137650" y="0"/>
                </a:lnTo>
                <a:lnTo>
                  <a:pt x="9137650" y="6350"/>
                </a:lnTo>
                <a:close/>
              </a:path>
              <a:path w="9137650" h="5137150">
                <a:moveTo>
                  <a:pt x="9131300" y="5137150"/>
                </a:moveTo>
                <a:lnTo>
                  <a:pt x="0" y="5137150"/>
                </a:lnTo>
                <a:lnTo>
                  <a:pt x="0" y="5124450"/>
                </a:lnTo>
                <a:lnTo>
                  <a:pt x="6350" y="5130800"/>
                </a:lnTo>
                <a:lnTo>
                  <a:pt x="9137650" y="5130800"/>
                </a:lnTo>
                <a:lnTo>
                  <a:pt x="9137332" y="5132755"/>
                </a:lnTo>
                <a:lnTo>
                  <a:pt x="9136430" y="5134533"/>
                </a:lnTo>
                <a:lnTo>
                  <a:pt x="9135033" y="5135930"/>
                </a:lnTo>
                <a:lnTo>
                  <a:pt x="9133255" y="5136845"/>
                </a:lnTo>
                <a:lnTo>
                  <a:pt x="9131300" y="5137150"/>
                </a:lnTo>
                <a:close/>
              </a:path>
              <a:path w="9137650" h="5137150">
                <a:moveTo>
                  <a:pt x="9124950" y="5130800"/>
                </a:moveTo>
                <a:lnTo>
                  <a:pt x="6350" y="5130800"/>
                </a:lnTo>
                <a:lnTo>
                  <a:pt x="6350" y="5124450"/>
                </a:lnTo>
                <a:lnTo>
                  <a:pt x="9124950" y="5124450"/>
                </a:lnTo>
                <a:lnTo>
                  <a:pt x="9124950" y="5130800"/>
                </a:lnTo>
                <a:close/>
              </a:path>
              <a:path w="9137650" h="5137150">
                <a:moveTo>
                  <a:pt x="9137650" y="5130800"/>
                </a:moveTo>
                <a:lnTo>
                  <a:pt x="9124950" y="5130800"/>
                </a:lnTo>
                <a:lnTo>
                  <a:pt x="9131300" y="5124450"/>
                </a:lnTo>
                <a:lnTo>
                  <a:pt x="9137650" y="5124450"/>
                </a:lnTo>
                <a:lnTo>
                  <a:pt x="9137650" y="5130800"/>
                </a:lnTo>
                <a:close/>
              </a:path>
            </a:pathLst>
          </a:custGeom>
          <a:solidFill>
            <a:srgbClr val="000000"/>
          </a:solidFill>
        </p:spPr>
        <p:txBody>
          <a:bodyPr wrap="square" lIns="0" tIns="0" rIns="0" bIns="0" rtlCol="0"/>
          <a:lstStyle/>
          <a:p/>
        </p:txBody>
      </p:sp>
      <p:sp>
        <p:nvSpPr>
          <p:cNvPr id="2" name="Holder 2"/>
          <p:cNvSpPr>
            <a:spLocks noGrp="1"/>
          </p:cNvSpPr>
          <p:nvPr>
            <p:ph type="title"/>
          </p:nvPr>
        </p:nvSpPr>
        <p:spPr>
          <a:xfrm>
            <a:off x="856614" y="169710"/>
            <a:ext cx="7739380" cy="1122680"/>
          </a:xfrm>
          <a:prstGeom prst="rect">
            <a:avLst/>
          </a:prstGeom>
        </p:spPr>
        <p:txBody>
          <a:bodyPr wrap="square" lIns="0" tIns="0" rIns="0" bIns="0">
            <a:spAutoFit/>
          </a:bodyPr>
          <a:lstStyle>
            <a:lvl1pPr>
              <a:defRPr sz="3600" b="0" i="0">
                <a:solidFill>
                  <a:schemeClr val="tx1"/>
                </a:solidFill>
                <a:latin typeface="DejaVu Sans" panose="020B0603030804020204"/>
                <a:cs typeface="DejaVu Sans" panose="020B0603030804020204"/>
              </a:defRPr>
            </a:lvl1pPr>
          </a:lstStyle>
          <a:p/>
        </p:txBody>
      </p:sp>
      <p:sp>
        <p:nvSpPr>
          <p:cNvPr id="3" name="Holder 3"/>
          <p:cNvSpPr>
            <a:spLocks noGrp="1"/>
          </p:cNvSpPr>
          <p:nvPr>
            <p:ph type="body" idx="1"/>
          </p:nvPr>
        </p:nvSpPr>
        <p:spPr>
          <a:xfrm>
            <a:off x="498474" y="1190116"/>
            <a:ext cx="8147050" cy="2584450"/>
          </a:xfrm>
          <a:prstGeom prst="rect">
            <a:avLst/>
          </a:prstGeom>
        </p:spPr>
        <p:txBody>
          <a:bodyPr wrap="square" lIns="0" tIns="0" rIns="0" bIns="0">
            <a:spAutoFit/>
          </a:bodyPr>
          <a:lstStyle>
            <a:lvl1pPr>
              <a:defRPr sz="1400" b="0" i="0">
                <a:solidFill>
                  <a:schemeClr val="tx1"/>
                </a:solidFill>
                <a:latin typeface="Noto Sans CJK JP Regular" panose="020B0500000000000000" charset="-122"/>
                <a:cs typeface="Noto Sans CJK JP Regular" panose="020B0500000000000000" charset="-122"/>
              </a:defRPr>
            </a:lvl1pPr>
          </a:lstStyle>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 Target="slide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 Target="slide3.xml"/><Relationship Id="rId1" Type="http://schemas.openxmlformats.org/officeDocument/2006/relationships/image" Target="../media/image3.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2.xml"/><Relationship Id="rId2" Type="http://schemas.openxmlformats.org/officeDocument/2006/relationships/image" Target="../media/image2.emf"/><Relationship Id="rId1" Type="http://schemas.openxmlformats.org/officeDocument/2006/relationships/oleObject" Target="../embeddings/oleObject1.bin"/></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4.jpe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jpeg"/><Relationship Id="rId1" Type="http://schemas.openxmlformats.org/officeDocument/2006/relationships/image" Target="../media/image5.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7.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jpe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image" Target="../media/image9.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1.jpeg"/><Relationship Id="rId1" Type="http://schemas.openxmlformats.org/officeDocument/2006/relationships/image" Target="../media/image10.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 Target="slide3.xml"/><Relationship Id="rId1" Type="http://schemas.openxmlformats.org/officeDocument/2006/relationships/image" Target="../media/image12.jpe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slide" Target="slide29.xml"/><Relationship Id="rId3" Type="http://schemas.openxmlformats.org/officeDocument/2006/relationships/slide" Target="slide19.xml"/><Relationship Id="rId2" Type="http://schemas.openxmlformats.org/officeDocument/2006/relationships/slide" Target="slide15.xml"/><Relationship Id="rId1" Type="http://schemas.openxmlformats.org/officeDocument/2006/relationships/slide" Target="slide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143500"/>
          </a:xfrm>
          <a:prstGeom prst="rect">
            <a:avLst/>
          </a:prstGeom>
          <a:blipFill>
            <a:blip r:embed="rId1" cstate="print"/>
            <a:stretch>
              <a:fillRect/>
            </a:stretch>
          </a:blipFill>
        </p:spPr>
        <p:txBody>
          <a:bodyPr wrap="square" lIns="0" tIns="0" rIns="0" bIns="0" rtlCol="0"/>
          <a:lstStyle/>
          <a:p/>
        </p:txBody>
      </p:sp>
      <p:sp>
        <p:nvSpPr>
          <p:cNvPr id="6" name="矩形 5"/>
          <p:cNvSpPr/>
          <p:nvPr/>
        </p:nvSpPr>
        <p:spPr>
          <a:xfrm>
            <a:off x="0" y="1563637"/>
            <a:ext cx="9144000" cy="1728193"/>
          </a:xfrm>
          <a:prstGeom prst="rect">
            <a:avLst/>
          </a:prstGeom>
          <a:solidFill>
            <a:schemeClr val="bg1">
              <a:alpha val="3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sz="6600" b="1" spc="300" dirty="0">
              <a:latin typeface="微软雅黑" panose="020B0503020204020204" pitchFamily="34" charset="-122"/>
              <a:ea typeface="微软雅黑" panose="020B0503020204020204" pitchFamily="34" charset="-122"/>
            </a:endParaRPr>
          </a:p>
        </p:txBody>
      </p:sp>
      <p:sp>
        <p:nvSpPr>
          <p:cNvPr id="7" name="标题 1"/>
          <p:cNvSpPr txBox="1"/>
          <p:nvPr/>
        </p:nvSpPr>
        <p:spPr>
          <a:xfrm>
            <a:off x="685800" y="1566187"/>
            <a:ext cx="7772400" cy="1712764"/>
          </a:xfrm>
          <a:prstGeom prst="rect">
            <a:avLst/>
          </a:prstGeom>
        </p:spPr>
        <p:txBody>
          <a:bodyPr vert="horz" lIns="91440" tIns="45720" rIns="91440" bIns="45720" rtlCol="0" anchor="ctr">
            <a:normAutofit/>
          </a:bodyPr>
          <a:lstStyle/>
          <a:p>
            <a:pPr lvl="0" algn="ctr">
              <a:lnSpc>
                <a:spcPct val="120000"/>
              </a:lnSpc>
              <a:spcBef>
                <a:spcPct val="0"/>
              </a:spcBef>
              <a:spcAft>
                <a:spcPts val="600"/>
              </a:spcAft>
              <a:defRPr/>
            </a:pPr>
            <a:r>
              <a:rPr lang="zh-CN" altLang="en-US" sz="5200" dirty="0">
                <a:solidFill>
                  <a:schemeClr val="bg1"/>
                </a:solidFill>
                <a:latin typeface="黑体" panose="02010609060101010101" pitchFamily="49" charset="-122"/>
                <a:ea typeface="黑体" panose="02010609060101010101" pitchFamily="49" charset="-122"/>
                <a:cs typeface="+mj-cs"/>
              </a:rPr>
              <a:t>云计算原理与实践</a:t>
            </a:r>
            <a:br>
              <a:rPr kumimoji="0" lang="en-US" altLang="zh-CN" sz="4400" b="0" i="0" u="none" strike="noStrike" kern="1200" cap="none" spc="0" normalizeH="0" baseline="0" noProof="0" dirty="0">
                <a:ln>
                  <a:noFill/>
                </a:ln>
                <a:solidFill>
                  <a:schemeClr val="bg1"/>
                </a:solidFill>
                <a:effectLst/>
                <a:uLnTx/>
                <a:uFillTx/>
                <a:latin typeface="黑体" panose="02010609060101010101" pitchFamily="49" charset="-122"/>
                <a:ea typeface="黑体" panose="02010609060101010101" pitchFamily="49" charset="-122"/>
                <a:cs typeface="+mj-cs"/>
              </a:rPr>
            </a:br>
            <a:r>
              <a:rPr lang="en-US" altLang="zh-CN" sz="3300" dirty="0">
                <a:solidFill>
                  <a:schemeClr val="bg1"/>
                </a:solidFill>
                <a:latin typeface="+mj-lt"/>
                <a:ea typeface="+mj-ea"/>
                <a:cs typeface="+mj-cs"/>
              </a:rPr>
              <a:t>Principles and Practice of Cloud Computing</a:t>
            </a:r>
            <a:endParaRPr lang="en-US" altLang="zh-CN" sz="3300" dirty="0">
              <a:solidFill>
                <a:schemeClr val="bg1"/>
              </a:solidFill>
              <a:latin typeface="+mj-lt"/>
              <a:ea typeface="+mj-ea"/>
              <a:cs typeface="+mj-c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84854" y="272021"/>
            <a:ext cx="2573655" cy="634365"/>
          </a:xfrm>
          <a:prstGeom prst="rect">
            <a:avLst/>
          </a:prstGeom>
        </p:spPr>
        <p:txBody>
          <a:bodyPr vert="horz" wrap="square" lIns="0" tIns="12065" rIns="0" bIns="0" rtlCol="0">
            <a:spAutoFit/>
          </a:bodyPr>
          <a:lstStyle/>
          <a:p>
            <a:pPr marL="12700">
              <a:lnSpc>
                <a:spcPct val="100000"/>
              </a:lnSpc>
              <a:spcBef>
                <a:spcPts val="95"/>
              </a:spcBef>
            </a:pPr>
            <a:r>
              <a:rPr sz="4000" spc="-5" dirty="0"/>
              <a:t>3</a:t>
            </a:r>
            <a:r>
              <a:rPr sz="4000" dirty="0">
                <a:latin typeface="Noto Sans CJK JP Regular" panose="020B0500000000000000" charset="-122"/>
                <a:cs typeface="Noto Sans CJK JP Regular" panose="020B0500000000000000" charset="-122"/>
              </a:rPr>
              <a:t>．</a:t>
            </a:r>
            <a:r>
              <a:rPr sz="4000" spc="-5" dirty="0"/>
              <a:t>VX</a:t>
            </a:r>
            <a:r>
              <a:rPr sz="4000" spc="85" dirty="0"/>
              <a:t>L</a:t>
            </a:r>
            <a:r>
              <a:rPr sz="4000" spc="-5" dirty="0"/>
              <a:t>AN</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535940" y="1190116"/>
            <a:ext cx="8094980" cy="2072639"/>
          </a:xfrm>
          <a:prstGeom prst="rect">
            <a:avLst/>
          </a:prstGeom>
        </p:spPr>
        <p:txBody>
          <a:bodyPr vert="horz" wrap="square" lIns="0" tIns="12700" rIns="0" bIns="0" rtlCol="0">
            <a:spAutoFit/>
          </a:bodyPr>
          <a:lstStyle/>
          <a:p>
            <a:pPr marL="12700" marR="5080">
              <a:lnSpc>
                <a:spcPct val="120000"/>
              </a:lnSpc>
              <a:spcBef>
                <a:spcPts val="100"/>
              </a:spcBef>
            </a:pPr>
            <a:r>
              <a:rPr sz="1400" dirty="0">
                <a:latin typeface="Noto Sans CJK JP Regular" panose="020B0500000000000000" charset="-122"/>
                <a:cs typeface="Noto Sans CJK JP Regular" panose="020B0500000000000000" charset="-122"/>
              </a:rPr>
              <a:t>虚拟可扩展局域网（</a:t>
            </a:r>
            <a:r>
              <a:rPr sz="1400" dirty="0">
                <a:latin typeface="DejaVu Sans" panose="020B0603030804020204"/>
                <a:cs typeface="DejaVu Sans" panose="020B0603030804020204"/>
              </a:rPr>
              <a:t>VXLAN</a:t>
            </a:r>
            <a:r>
              <a:rPr sz="1400" dirty="0">
                <a:latin typeface="Noto Sans CJK JP Regular" panose="020B0500000000000000" charset="-122"/>
                <a:cs typeface="Noto Sans CJK JP Regular" panose="020B0500000000000000" charset="-122"/>
              </a:rPr>
              <a:t>）是一种封装协议。它的提出是为了用于在现有的</a:t>
            </a:r>
            <a:r>
              <a:rPr sz="1400" spc="-5" dirty="0">
                <a:latin typeface="DejaVu Sans" panose="020B0603030804020204"/>
                <a:cs typeface="DejaVu Sans" panose="020B0603030804020204"/>
              </a:rPr>
              <a:t>OSI</a:t>
            </a:r>
            <a:r>
              <a:rPr sz="1400" spc="-35" dirty="0">
                <a:latin typeface="DejaVu Sans" panose="020B0603030804020204"/>
                <a:cs typeface="DejaVu Sans" panose="020B0603030804020204"/>
              </a:rPr>
              <a:t> </a:t>
            </a:r>
            <a:r>
              <a:rPr sz="1400" spc="-5" dirty="0">
                <a:solidFill>
                  <a:srgbClr val="FF0000"/>
                </a:solidFill>
                <a:latin typeface="DejaVu Sans" panose="020B0603030804020204"/>
                <a:cs typeface="DejaVu Sans" panose="020B0603030804020204"/>
              </a:rPr>
              <a:t>3</a:t>
            </a:r>
            <a:r>
              <a:rPr sz="1400" dirty="0">
                <a:solidFill>
                  <a:srgbClr val="FF0000"/>
                </a:solidFill>
                <a:latin typeface="Noto Sans CJK JP Regular" panose="020B0500000000000000" charset="-122"/>
                <a:cs typeface="Noto Sans CJK JP Regular" panose="020B0500000000000000" charset="-122"/>
              </a:rPr>
              <a:t>层网络基础架构</a:t>
            </a:r>
            <a:r>
              <a:rPr sz="1400" spc="5" dirty="0">
                <a:solidFill>
                  <a:srgbClr val="FF0000"/>
                </a:solidFill>
                <a:latin typeface="Noto Sans CJK JP Regular" panose="020B0500000000000000" charset="-122"/>
                <a:cs typeface="Noto Sans CJK JP Regular" panose="020B0500000000000000" charset="-122"/>
              </a:rPr>
              <a:t>上 </a:t>
            </a:r>
            <a:r>
              <a:rPr sz="1400" dirty="0">
                <a:solidFill>
                  <a:srgbClr val="FF0000"/>
                </a:solidFill>
                <a:latin typeface="Noto Sans CJK JP Regular" panose="020B0500000000000000" charset="-122"/>
                <a:cs typeface="Noto Sans CJK JP Regular" panose="020B0500000000000000" charset="-122"/>
              </a:rPr>
              <a:t>构建覆盖网络</a:t>
            </a:r>
            <a:r>
              <a:rPr sz="1400" dirty="0">
                <a:latin typeface="Noto Sans CJK JP Regular" panose="020B0500000000000000" charset="-122"/>
                <a:cs typeface="Noto Sans CJK JP Regular" panose="020B0500000000000000" charset="-122"/>
              </a:rPr>
              <a:t>。</a:t>
            </a:r>
            <a:r>
              <a:rPr sz="1400" spc="-5" dirty="0">
                <a:latin typeface="DejaVu Sans" panose="020B0603030804020204"/>
                <a:cs typeface="DejaVu Sans" panose="020B0603030804020204"/>
              </a:rPr>
              <a:t>VX</a:t>
            </a:r>
            <a:r>
              <a:rPr sz="1400" spc="25" dirty="0">
                <a:latin typeface="DejaVu Sans" panose="020B0603030804020204"/>
                <a:cs typeface="DejaVu Sans" panose="020B0603030804020204"/>
              </a:rPr>
              <a:t>L</a:t>
            </a:r>
            <a:r>
              <a:rPr sz="1400" spc="-5" dirty="0">
                <a:latin typeface="DejaVu Sans" panose="020B0603030804020204"/>
                <a:cs typeface="DejaVu Sans" panose="020B0603030804020204"/>
              </a:rPr>
              <a:t>A</a:t>
            </a:r>
            <a:r>
              <a:rPr sz="1400" spc="-10" dirty="0">
                <a:latin typeface="DejaVu Sans" panose="020B0603030804020204"/>
                <a:cs typeface="DejaVu Sans" panose="020B0603030804020204"/>
              </a:rPr>
              <a:t>N</a:t>
            </a:r>
            <a:r>
              <a:rPr sz="1400" dirty="0">
                <a:latin typeface="Noto Sans CJK JP Regular" panose="020B0500000000000000" charset="-122"/>
                <a:cs typeface="Noto Sans CJK JP Regular" panose="020B0500000000000000" charset="-122"/>
              </a:rPr>
              <a:t>可以使网络工程师更轻松地扩展云计算环境，同时在逻辑上隔离云应用和租户。 对于一个多租户的网络环境，每个租户都需要自己的逻辑网络，而这又需要自己的网络标识。传统上</a:t>
            </a:r>
            <a:r>
              <a:rPr sz="1400" spc="5" dirty="0">
                <a:latin typeface="Noto Sans CJK JP Regular" panose="020B0500000000000000" charset="-122"/>
                <a:cs typeface="Noto Sans CJK JP Regular" panose="020B0500000000000000" charset="-122"/>
              </a:rPr>
              <a:t>，  </a:t>
            </a:r>
            <a:r>
              <a:rPr sz="1400" dirty="0">
                <a:latin typeface="Noto Sans CJK JP Regular" panose="020B0500000000000000" charset="-122"/>
                <a:cs typeface="Noto Sans CJK JP Regular" panose="020B0500000000000000" charset="-122"/>
              </a:rPr>
              <a:t>网络工程师使用虚拟局域网（</a:t>
            </a:r>
            <a:r>
              <a:rPr sz="1400" dirty="0">
                <a:latin typeface="DejaVu Sans" panose="020B0603030804020204"/>
                <a:cs typeface="DejaVu Sans" panose="020B0603030804020204"/>
              </a:rPr>
              <a:t>VLAN</a:t>
            </a:r>
            <a:r>
              <a:rPr sz="1400" dirty="0">
                <a:latin typeface="Noto Sans CJK JP Regular" panose="020B0500000000000000" charset="-122"/>
                <a:cs typeface="Noto Sans CJK JP Regular" panose="020B0500000000000000" charset="-122"/>
              </a:rPr>
              <a:t>）在云计算环境中隔离应用程序和租户，但</a:t>
            </a:r>
            <a:r>
              <a:rPr sz="1400" dirty="0">
                <a:latin typeface="DejaVu Sans" panose="020B0603030804020204"/>
                <a:cs typeface="DejaVu Sans" panose="020B0603030804020204"/>
              </a:rPr>
              <a:t>VLAN</a:t>
            </a:r>
            <a:r>
              <a:rPr sz="1400" dirty="0">
                <a:latin typeface="Noto Sans CJK JP Regular" panose="020B0500000000000000" charset="-122"/>
                <a:cs typeface="Noto Sans CJK JP Regular" panose="020B0500000000000000" charset="-122"/>
              </a:rPr>
              <a:t>规范只允许在</a:t>
            </a:r>
            <a:r>
              <a:rPr sz="1400" spc="5" dirty="0">
                <a:latin typeface="Noto Sans CJK JP Regular" panose="020B0500000000000000" charset="-122"/>
                <a:cs typeface="Noto Sans CJK JP Regular" panose="020B0500000000000000" charset="-122"/>
              </a:rPr>
              <a:t>任 </a:t>
            </a:r>
            <a:r>
              <a:rPr sz="1400" dirty="0">
                <a:latin typeface="Noto Sans CJK JP Regular" panose="020B0500000000000000" charset="-122"/>
                <a:cs typeface="Noto Sans CJK JP Regular" panose="020B0500000000000000" charset="-122"/>
              </a:rPr>
              <a:t>何给定时间分配多达</a:t>
            </a:r>
            <a:r>
              <a:rPr sz="1400" spc="-5" dirty="0">
                <a:latin typeface="DejaVu Sans" panose="020B0603030804020204"/>
                <a:cs typeface="DejaVu Sans" panose="020B0603030804020204"/>
              </a:rPr>
              <a:t>4096</a:t>
            </a:r>
            <a:r>
              <a:rPr sz="1400" dirty="0">
                <a:latin typeface="Noto Sans CJK JP Regular" panose="020B0500000000000000" charset="-122"/>
                <a:cs typeface="Noto Sans CJK JP Regular" panose="020B0500000000000000" charset="-122"/>
              </a:rPr>
              <a:t>个网络</a:t>
            </a:r>
            <a:r>
              <a:rPr sz="1400" dirty="0">
                <a:latin typeface="DejaVu Sans" panose="020B0603030804020204"/>
                <a:cs typeface="DejaVu Sans" panose="020B0603030804020204"/>
              </a:rPr>
              <a:t>ID</a:t>
            </a:r>
            <a:r>
              <a:rPr sz="1400" dirty="0">
                <a:latin typeface="Noto Sans CJK JP Regular" panose="020B0500000000000000" charset="-122"/>
                <a:cs typeface="Noto Sans CJK JP Regular" panose="020B0500000000000000" charset="-122"/>
              </a:rPr>
              <a:t>，这可能不足以满足大型云计算环境</a:t>
            </a:r>
            <a:r>
              <a:rPr sz="1400" spc="5" dirty="0">
                <a:latin typeface="Noto Sans CJK JP Regular" panose="020B0500000000000000" charset="-122"/>
                <a:cs typeface="Noto Sans CJK JP Regular" panose="020B0500000000000000" charset="-122"/>
              </a:rPr>
              <a:t>。 </a:t>
            </a:r>
            <a:r>
              <a:rPr sz="1400" dirty="0">
                <a:solidFill>
                  <a:srgbClr val="FF0000"/>
                </a:solidFill>
                <a:latin typeface="DejaVu Sans" panose="020B0603030804020204"/>
                <a:cs typeface="DejaVu Sans" panose="020B0603030804020204"/>
              </a:rPr>
              <a:t>VXLAN</a:t>
            </a:r>
            <a:r>
              <a:rPr sz="1400" dirty="0">
                <a:solidFill>
                  <a:srgbClr val="FF0000"/>
                </a:solidFill>
                <a:latin typeface="Noto Sans CJK JP Regular" panose="020B0500000000000000" charset="-122"/>
                <a:cs typeface="Noto Sans CJK JP Regular" panose="020B0500000000000000" charset="-122"/>
              </a:rPr>
              <a:t>的主要目标是通过添加</a:t>
            </a:r>
            <a:r>
              <a:rPr sz="1400" spc="-5" dirty="0">
                <a:solidFill>
                  <a:srgbClr val="FF0000"/>
                </a:solidFill>
                <a:latin typeface="DejaVu Sans" panose="020B0603030804020204"/>
                <a:cs typeface="DejaVu Sans" panose="020B0603030804020204"/>
              </a:rPr>
              <a:t>24</a:t>
            </a:r>
            <a:r>
              <a:rPr sz="1400" dirty="0">
                <a:solidFill>
                  <a:srgbClr val="FF0000"/>
                </a:solidFill>
                <a:latin typeface="Noto Sans CJK JP Regular" panose="020B0500000000000000" charset="-122"/>
                <a:cs typeface="Noto Sans CJK JP Regular" panose="020B0500000000000000" charset="-122"/>
              </a:rPr>
              <a:t>位段</a:t>
            </a:r>
            <a:r>
              <a:rPr sz="1400" dirty="0">
                <a:solidFill>
                  <a:srgbClr val="FF0000"/>
                </a:solidFill>
                <a:latin typeface="DejaVu Sans" panose="020B0603030804020204"/>
                <a:cs typeface="DejaVu Sans" panose="020B0603030804020204"/>
              </a:rPr>
              <a:t>ID</a:t>
            </a:r>
            <a:r>
              <a:rPr sz="1400" dirty="0">
                <a:solidFill>
                  <a:srgbClr val="FF0000"/>
                </a:solidFill>
                <a:latin typeface="Noto Sans CJK JP Regular" panose="020B0500000000000000" charset="-122"/>
                <a:cs typeface="Noto Sans CJK JP Regular" panose="020B0500000000000000" charset="-122"/>
              </a:rPr>
              <a:t>，并将可用</a:t>
            </a:r>
            <a:r>
              <a:rPr sz="1400" dirty="0">
                <a:solidFill>
                  <a:srgbClr val="FF0000"/>
                </a:solidFill>
                <a:latin typeface="DejaVu Sans" panose="020B0603030804020204"/>
                <a:cs typeface="DejaVu Sans" panose="020B0603030804020204"/>
              </a:rPr>
              <a:t>ID</a:t>
            </a:r>
            <a:r>
              <a:rPr sz="1400" dirty="0">
                <a:solidFill>
                  <a:srgbClr val="FF0000"/>
                </a:solidFill>
                <a:latin typeface="Noto Sans CJK JP Regular" panose="020B0500000000000000" charset="-122"/>
                <a:cs typeface="Noto Sans CJK JP Regular" panose="020B0500000000000000" charset="-122"/>
              </a:rPr>
              <a:t>增加到</a:t>
            </a:r>
            <a:r>
              <a:rPr sz="1400" spc="-5" dirty="0">
                <a:solidFill>
                  <a:srgbClr val="FF0000"/>
                </a:solidFill>
                <a:latin typeface="DejaVu Sans" panose="020B0603030804020204"/>
                <a:cs typeface="DejaVu Sans" panose="020B0603030804020204"/>
              </a:rPr>
              <a:t>1600</a:t>
            </a:r>
            <a:r>
              <a:rPr sz="1400" dirty="0">
                <a:solidFill>
                  <a:srgbClr val="FF0000"/>
                </a:solidFill>
                <a:latin typeface="Noto Sans CJK JP Regular" panose="020B0500000000000000" charset="-122"/>
                <a:cs typeface="Noto Sans CJK JP Regular" panose="020B0500000000000000" charset="-122"/>
              </a:rPr>
              <a:t>万个来扩展虚拟</a:t>
            </a:r>
            <a:r>
              <a:rPr sz="1400" dirty="0">
                <a:solidFill>
                  <a:srgbClr val="FF0000"/>
                </a:solidFill>
                <a:latin typeface="DejaVu Sans" panose="020B0603030804020204"/>
                <a:cs typeface="DejaVu Sans" panose="020B0603030804020204"/>
              </a:rPr>
              <a:t>LAN</a:t>
            </a:r>
            <a:r>
              <a:rPr sz="1400" dirty="0">
                <a:solidFill>
                  <a:srgbClr val="FF0000"/>
                </a:solidFill>
                <a:latin typeface="Noto Sans CJK JP Regular" panose="020B0500000000000000" charset="-122"/>
                <a:cs typeface="Noto Sans CJK JP Regular" panose="020B0500000000000000" charset="-122"/>
              </a:rPr>
              <a:t>（</a:t>
            </a:r>
            <a:r>
              <a:rPr sz="1400" dirty="0">
                <a:solidFill>
                  <a:srgbClr val="FF0000"/>
                </a:solidFill>
                <a:latin typeface="DejaVu Sans" panose="020B0603030804020204"/>
                <a:cs typeface="DejaVu Sans" panose="020B0603030804020204"/>
              </a:rPr>
              <a:t>VLAN</a:t>
            </a:r>
            <a:r>
              <a:rPr sz="1400" dirty="0">
                <a:solidFill>
                  <a:srgbClr val="FF0000"/>
                </a:solidFill>
                <a:latin typeface="Noto Sans CJK JP Regular" panose="020B0500000000000000" charset="-122"/>
                <a:cs typeface="Noto Sans CJK JP Regular" panose="020B0500000000000000" charset="-122"/>
              </a:rPr>
              <a:t>）地</a:t>
            </a:r>
            <a:r>
              <a:rPr sz="1400" spc="5" dirty="0">
                <a:solidFill>
                  <a:srgbClr val="FF0000"/>
                </a:solidFill>
                <a:latin typeface="Noto Sans CJK JP Regular" panose="020B0500000000000000" charset="-122"/>
                <a:cs typeface="Noto Sans CJK JP Regular" panose="020B0500000000000000" charset="-122"/>
              </a:rPr>
              <a:t>址 </a:t>
            </a:r>
            <a:r>
              <a:rPr sz="1400" dirty="0">
                <a:solidFill>
                  <a:srgbClr val="FF0000"/>
                </a:solidFill>
                <a:latin typeface="Noto Sans CJK JP Regular" panose="020B0500000000000000" charset="-122"/>
                <a:cs typeface="Noto Sans CJK JP Regular" panose="020B0500000000000000" charset="-122"/>
              </a:rPr>
              <a:t>空间</a:t>
            </a:r>
            <a:r>
              <a:rPr sz="1400" dirty="0">
                <a:latin typeface="Noto Sans CJK JP Regular" panose="020B0500000000000000" charset="-122"/>
                <a:cs typeface="Noto Sans CJK JP Regular" panose="020B0500000000000000" charset="-122"/>
              </a:rPr>
              <a:t>。每个帧中的</a:t>
            </a:r>
            <a:r>
              <a:rPr sz="1400" dirty="0">
                <a:latin typeface="DejaVu Sans" panose="020B0603030804020204"/>
                <a:cs typeface="DejaVu Sans" panose="020B0603030804020204"/>
              </a:rPr>
              <a:t>VXLAN</a:t>
            </a:r>
            <a:r>
              <a:rPr sz="1400" dirty="0">
                <a:latin typeface="Noto Sans CJK JP Regular" panose="020B0500000000000000" charset="-122"/>
                <a:cs typeface="Noto Sans CJK JP Regular" panose="020B0500000000000000" charset="-122"/>
              </a:rPr>
              <a:t>段</a:t>
            </a:r>
            <a:r>
              <a:rPr sz="1400" dirty="0">
                <a:latin typeface="DejaVu Sans" panose="020B0603030804020204"/>
                <a:cs typeface="DejaVu Sans" panose="020B0603030804020204"/>
              </a:rPr>
              <a:t>ID</a:t>
            </a:r>
            <a:r>
              <a:rPr sz="1400" dirty="0">
                <a:latin typeface="Noto Sans CJK JP Regular" panose="020B0500000000000000" charset="-122"/>
                <a:cs typeface="Noto Sans CJK JP Regular" panose="020B0500000000000000" charset="-122"/>
              </a:rPr>
              <a:t>区分了各个逻辑网络，因此数百万个隔离的第</a:t>
            </a:r>
            <a:r>
              <a:rPr sz="1400" spc="-5" dirty="0">
                <a:latin typeface="DejaVu Sans" panose="020B0603030804020204"/>
                <a:cs typeface="DejaVu Sans" panose="020B0603030804020204"/>
              </a:rPr>
              <a:t>2</a:t>
            </a:r>
            <a:r>
              <a:rPr sz="1400" dirty="0">
                <a:latin typeface="Noto Sans CJK JP Regular" panose="020B0500000000000000" charset="-122"/>
                <a:cs typeface="Noto Sans CJK JP Regular" panose="020B0500000000000000" charset="-122"/>
              </a:rPr>
              <a:t>层</a:t>
            </a:r>
            <a:r>
              <a:rPr sz="1400" dirty="0">
                <a:latin typeface="DejaVu Sans" panose="020B0603030804020204"/>
                <a:cs typeface="DejaVu Sans" panose="020B0603030804020204"/>
              </a:rPr>
              <a:t>VXLAN</a:t>
            </a:r>
            <a:r>
              <a:rPr sz="1400" dirty="0">
                <a:latin typeface="Noto Sans CJK JP Regular" panose="020B0500000000000000" charset="-122"/>
                <a:cs typeface="Noto Sans CJK JP Regular" panose="020B0500000000000000" charset="-122"/>
              </a:rPr>
              <a:t>网络可以共</a:t>
            </a:r>
            <a:r>
              <a:rPr sz="1400" spc="5" dirty="0">
                <a:latin typeface="Noto Sans CJK JP Regular" panose="020B0500000000000000" charset="-122"/>
                <a:cs typeface="Noto Sans CJK JP Regular" panose="020B0500000000000000" charset="-122"/>
              </a:rPr>
              <a:t>存 </a:t>
            </a:r>
            <a:r>
              <a:rPr sz="1400" dirty="0">
                <a:latin typeface="Noto Sans CJK JP Regular" panose="020B0500000000000000" charset="-122"/>
                <a:cs typeface="Noto Sans CJK JP Regular" panose="020B0500000000000000" charset="-122"/>
              </a:rPr>
              <a:t>于公共第</a:t>
            </a:r>
            <a:r>
              <a:rPr sz="1400" spc="-5" dirty="0">
                <a:latin typeface="DejaVu Sans" panose="020B0603030804020204"/>
                <a:cs typeface="DejaVu Sans" panose="020B0603030804020204"/>
              </a:rPr>
              <a:t>3</a:t>
            </a:r>
            <a:r>
              <a:rPr sz="1400" dirty="0">
                <a:latin typeface="Noto Sans CJK JP Regular" panose="020B0500000000000000" charset="-122"/>
                <a:cs typeface="Noto Sans CJK JP Regular" panose="020B0500000000000000" charset="-122"/>
              </a:rPr>
              <a:t>层基础架构上。与</a:t>
            </a:r>
            <a:r>
              <a:rPr sz="1400" dirty="0">
                <a:latin typeface="DejaVu Sans" panose="020B0603030804020204"/>
                <a:cs typeface="DejaVu Sans" panose="020B0603030804020204"/>
              </a:rPr>
              <a:t>VLAN</a:t>
            </a:r>
            <a:r>
              <a:rPr sz="1400" dirty="0">
                <a:latin typeface="Noto Sans CJK JP Regular" panose="020B0500000000000000" charset="-122"/>
                <a:cs typeface="Noto Sans CJK JP Regular" panose="020B0500000000000000" charset="-122"/>
              </a:rPr>
              <a:t>一样，同一逻辑网络内只有虚拟机</a:t>
            </a:r>
            <a:r>
              <a:rPr sz="1400" spc="-5" dirty="0">
                <a:latin typeface="Noto Sans CJK JP Regular" panose="020B0500000000000000" charset="-122"/>
                <a:cs typeface="Noto Sans CJK JP Regular" panose="020B0500000000000000" charset="-122"/>
              </a:rPr>
              <a:t>（</a:t>
            </a:r>
            <a:r>
              <a:rPr sz="1400" spc="-5" dirty="0">
                <a:latin typeface="DejaVu Sans" panose="020B0603030804020204"/>
                <a:cs typeface="DejaVu Sans" panose="020B0603030804020204"/>
              </a:rPr>
              <a:t>VM</a:t>
            </a:r>
            <a:r>
              <a:rPr sz="1400" spc="-5" dirty="0">
                <a:latin typeface="Noto Sans CJK JP Regular" panose="020B0500000000000000" charset="-122"/>
                <a:cs typeface="Noto Sans CJK JP Regular" panose="020B0500000000000000" charset="-122"/>
              </a:rPr>
              <a:t>）</a:t>
            </a:r>
            <a:r>
              <a:rPr sz="1400" dirty="0">
                <a:latin typeface="Noto Sans CJK JP Regular" panose="020B0500000000000000" charset="-122"/>
                <a:cs typeface="Noto Sans CJK JP Regular" panose="020B0500000000000000" charset="-122"/>
              </a:rPr>
              <a:t>可以相互通信</a:t>
            </a:r>
            <a:r>
              <a:rPr sz="1400" spc="5" dirty="0">
                <a:latin typeface="Noto Sans CJK JP Regular" panose="020B0500000000000000" charset="-122"/>
                <a:cs typeface="Noto Sans CJK JP Regular" panose="020B0500000000000000" charset="-122"/>
              </a:rPr>
              <a:t>。</a:t>
            </a:r>
            <a:endParaRPr sz="1400">
              <a:latin typeface="Noto Sans CJK JP Regular" panose="020B0500000000000000" charset="-122"/>
              <a:cs typeface="Noto Sans CJK JP Regular" panose="020B0500000000000000"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419475" y="291071"/>
            <a:ext cx="2304415" cy="634365"/>
          </a:xfrm>
          <a:prstGeom prst="rect">
            <a:avLst/>
          </a:prstGeom>
        </p:spPr>
        <p:txBody>
          <a:bodyPr vert="horz" wrap="square" lIns="0" tIns="12065" rIns="0" bIns="0" rtlCol="0">
            <a:spAutoFit/>
          </a:bodyPr>
          <a:lstStyle/>
          <a:p>
            <a:pPr marL="12700">
              <a:lnSpc>
                <a:spcPct val="100000"/>
              </a:lnSpc>
              <a:spcBef>
                <a:spcPts val="95"/>
              </a:spcBef>
            </a:pPr>
            <a:r>
              <a:rPr sz="4000" spc="-5" dirty="0"/>
              <a:t>4.NVGRE</a:t>
            </a:r>
            <a:endParaRPr sz="4000"/>
          </a:p>
        </p:txBody>
      </p:sp>
      <p:sp>
        <p:nvSpPr>
          <p:cNvPr id="3" name="object 3"/>
          <p:cNvSpPr txBox="1">
            <a:spLocks noGrp="1"/>
          </p:cNvSpPr>
          <p:nvPr>
            <p:ph type="body" idx="1"/>
          </p:nvPr>
        </p:nvSpPr>
        <p:spPr>
          <a:prstGeom prst="rect">
            <a:avLst/>
          </a:prstGeom>
        </p:spPr>
        <p:txBody>
          <a:bodyPr vert="horz" wrap="square" lIns="0" tIns="12700" rIns="0" bIns="0" rtlCol="0">
            <a:spAutoFit/>
          </a:bodyPr>
          <a:lstStyle/>
          <a:p>
            <a:pPr marL="50165" marR="91440">
              <a:lnSpc>
                <a:spcPct val="120000"/>
              </a:lnSpc>
              <a:spcBef>
                <a:spcPts val="100"/>
              </a:spcBef>
            </a:pPr>
            <a:r>
              <a:rPr dirty="0"/>
              <a:t>使用通用路由封装的网络虚拟化</a:t>
            </a:r>
            <a:r>
              <a:rPr spc="-5" dirty="0"/>
              <a:t>（</a:t>
            </a:r>
            <a:r>
              <a:rPr spc="-5" dirty="0">
                <a:latin typeface="DejaVu Sans" panose="020B0603030804020204"/>
                <a:cs typeface="DejaVu Sans" panose="020B0603030804020204"/>
              </a:rPr>
              <a:t>NVGRE</a:t>
            </a:r>
            <a:r>
              <a:rPr spc="-5" dirty="0"/>
              <a:t>）</a:t>
            </a:r>
            <a:r>
              <a:rPr dirty="0"/>
              <a:t>是一种网络虚拟化方法，它使用封装和隧道为子网创建</a:t>
            </a:r>
            <a:r>
              <a:rPr spc="5" dirty="0"/>
              <a:t>大 </a:t>
            </a:r>
            <a:r>
              <a:rPr dirty="0"/>
              <a:t>量虚拟</a:t>
            </a:r>
            <a:r>
              <a:rPr spc="25" dirty="0">
                <a:latin typeface="DejaVu Sans" panose="020B0603030804020204"/>
                <a:cs typeface="DejaVu Sans" panose="020B0603030804020204"/>
              </a:rPr>
              <a:t>L</a:t>
            </a:r>
            <a:r>
              <a:rPr spc="-5" dirty="0">
                <a:latin typeface="DejaVu Sans" panose="020B0603030804020204"/>
                <a:cs typeface="DejaVu Sans" panose="020B0603030804020204"/>
              </a:rPr>
              <a:t>A</a:t>
            </a:r>
            <a:r>
              <a:rPr spc="-10" dirty="0">
                <a:latin typeface="DejaVu Sans" panose="020B0603030804020204"/>
                <a:cs typeface="DejaVu Sans" panose="020B0603030804020204"/>
              </a:rPr>
              <a:t>N</a:t>
            </a:r>
            <a:r>
              <a:rPr dirty="0"/>
              <a:t>（</a:t>
            </a:r>
            <a:r>
              <a:rPr spc="-5" dirty="0">
                <a:latin typeface="DejaVu Sans" panose="020B0603030804020204"/>
                <a:cs typeface="DejaVu Sans" panose="020B0603030804020204"/>
              </a:rPr>
              <a:t>V</a:t>
            </a:r>
            <a:r>
              <a:rPr spc="25" dirty="0">
                <a:latin typeface="DejaVu Sans" panose="020B0603030804020204"/>
                <a:cs typeface="DejaVu Sans" panose="020B0603030804020204"/>
              </a:rPr>
              <a:t>L</a:t>
            </a:r>
            <a:r>
              <a:rPr spc="-5" dirty="0">
                <a:latin typeface="DejaVu Sans" panose="020B0603030804020204"/>
                <a:cs typeface="DejaVu Sans" panose="020B0603030804020204"/>
              </a:rPr>
              <a:t>A</a:t>
            </a:r>
            <a:r>
              <a:rPr spc="-10" dirty="0">
                <a:latin typeface="DejaVu Sans" panose="020B0603030804020204"/>
                <a:cs typeface="DejaVu Sans" panose="020B0603030804020204"/>
              </a:rPr>
              <a:t>N</a:t>
            </a:r>
            <a:r>
              <a:rPr dirty="0"/>
              <a:t>），这些子网可以跨分散的数据中心和第</a:t>
            </a:r>
            <a:r>
              <a:rPr spc="-5" dirty="0">
                <a:latin typeface="DejaVu Sans" panose="020B0603030804020204"/>
                <a:cs typeface="DejaVu Sans" panose="020B0603030804020204"/>
              </a:rPr>
              <a:t>2</a:t>
            </a:r>
            <a:r>
              <a:rPr dirty="0"/>
              <a:t>层（数据链路层）和第</a:t>
            </a:r>
            <a:r>
              <a:rPr spc="-5" dirty="0">
                <a:latin typeface="DejaVu Sans" panose="020B0603030804020204"/>
                <a:cs typeface="DejaVu Sans" panose="020B0603030804020204"/>
              </a:rPr>
              <a:t>3</a:t>
            </a:r>
            <a:r>
              <a:rPr dirty="0"/>
              <a:t>层（网络层）。 其目的是启用可在本地和云环境中共享的多租户和负载平衡网络</a:t>
            </a:r>
            <a:r>
              <a:rPr spc="5" dirty="0"/>
              <a:t>。</a:t>
            </a:r>
            <a:endParaRPr spc="5" dirty="0"/>
          </a:p>
          <a:p>
            <a:pPr marL="50165" marR="196215">
              <a:lnSpc>
                <a:spcPct val="120000"/>
              </a:lnSpc>
            </a:pPr>
            <a:r>
              <a:rPr spc="-5" dirty="0">
                <a:latin typeface="DejaVu Sans" panose="020B0603030804020204"/>
                <a:cs typeface="DejaVu Sans" panose="020B0603030804020204"/>
              </a:rPr>
              <a:t>NVGRE</a:t>
            </a:r>
            <a:r>
              <a:rPr dirty="0"/>
              <a:t>旨在解决由</a:t>
            </a:r>
            <a:r>
              <a:rPr dirty="0">
                <a:latin typeface="DejaVu Sans" panose="020B0603030804020204"/>
                <a:cs typeface="DejaVu Sans" panose="020B0603030804020204"/>
              </a:rPr>
              <a:t>IEEE</a:t>
            </a:r>
            <a:r>
              <a:rPr spc="-55" dirty="0">
                <a:latin typeface="DejaVu Sans" panose="020B0603030804020204"/>
                <a:cs typeface="DejaVu Sans" panose="020B0603030804020204"/>
              </a:rPr>
              <a:t> </a:t>
            </a:r>
            <a:r>
              <a:rPr spc="-5" dirty="0">
                <a:latin typeface="DejaVu Sans" panose="020B0603030804020204"/>
                <a:cs typeface="DejaVu Sans" panose="020B0603030804020204"/>
              </a:rPr>
              <a:t>802.1Q</a:t>
            </a:r>
            <a:r>
              <a:rPr dirty="0"/>
              <a:t>规范支持的</a:t>
            </a:r>
            <a:r>
              <a:rPr dirty="0">
                <a:latin typeface="DejaVu Sans" panose="020B0603030804020204"/>
                <a:cs typeface="DejaVu Sans" panose="020B0603030804020204"/>
              </a:rPr>
              <a:t>VLAN</a:t>
            </a:r>
            <a:r>
              <a:rPr dirty="0"/>
              <a:t>数量有限而导致的问题，这些问题不适用于复杂</a:t>
            </a:r>
            <a:r>
              <a:rPr spc="5" dirty="0"/>
              <a:t>的 </a:t>
            </a:r>
            <a:r>
              <a:rPr dirty="0"/>
              <a:t>虚拟化环境，并且难以在分散的数据中心所需的长距离上扩展网段</a:t>
            </a:r>
            <a:r>
              <a:rPr spc="5" dirty="0"/>
              <a:t>。</a:t>
            </a:r>
            <a:endParaRPr spc="5" dirty="0"/>
          </a:p>
          <a:p>
            <a:pPr marL="50165" marR="127000">
              <a:lnSpc>
                <a:spcPct val="120000"/>
              </a:lnSpc>
            </a:pPr>
            <a:r>
              <a:rPr spc="-5" dirty="0">
                <a:latin typeface="DejaVu Sans" panose="020B0603030804020204"/>
                <a:cs typeface="DejaVu Sans" panose="020B0603030804020204"/>
              </a:rPr>
              <a:t>NVGRE</a:t>
            </a:r>
            <a:r>
              <a:rPr spc="-55" dirty="0">
                <a:latin typeface="DejaVu Sans" panose="020B0603030804020204"/>
                <a:cs typeface="DejaVu Sans" panose="020B0603030804020204"/>
              </a:rPr>
              <a:t> </a:t>
            </a:r>
            <a:r>
              <a:rPr dirty="0"/>
              <a:t>标准的主要功能包括识别用于解决与多租户网络相关问题的</a:t>
            </a:r>
            <a:r>
              <a:rPr spc="-5" dirty="0">
                <a:latin typeface="DejaVu Sans" panose="020B0603030804020204"/>
                <a:cs typeface="DejaVu Sans" panose="020B0603030804020204"/>
              </a:rPr>
              <a:t>24</a:t>
            </a:r>
            <a:r>
              <a:rPr dirty="0"/>
              <a:t>位租户网络标识符</a:t>
            </a:r>
            <a:r>
              <a:rPr spc="-5" dirty="0"/>
              <a:t>（</a:t>
            </a:r>
            <a:r>
              <a:rPr spc="-5" dirty="0">
                <a:latin typeface="DejaVu Sans" panose="020B0603030804020204"/>
                <a:cs typeface="DejaVu Sans" panose="020B0603030804020204"/>
              </a:rPr>
              <a:t>TNI</a:t>
            </a:r>
            <a:r>
              <a:rPr spc="-5" dirty="0"/>
              <a:t>），</a:t>
            </a:r>
            <a:r>
              <a:rPr spc="5" dirty="0"/>
              <a:t>并 </a:t>
            </a:r>
            <a:r>
              <a:rPr dirty="0"/>
              <a:t>使用通用路由封装</a:t>
            </a:r>
            <a:r>
              <a:rPr spc="-5" dirty="0"/>
              <a:t>（</a:t>
            </a:r>
            <a:r>
              <a:rPr spc="-5" dirty="0">
                <a:latin typeface="DejaVu Sans" panose="020B0603030804020204"/>
                <a:cs typeface="DejaVu Sans" panose="020B0603030804020204"/>
              </a:rPr>
              <a:t>GRE</a:t>
            </a:r>
            <a:r>
              <a:rPr spc="-5" dirty="0"/>
              <a:t>）</a:t>
            </a:r>
            <a:r>
              <a:rPr dirty="0"/>
              <a:t>创建可能被限制隔离的虚拟第</a:t>
            </a:r>
            <a:r>
              <a:rPr spc="-5" dirty="0">
                <a:latin typeface="DejaVu Sans" panose="020B0603030804020204"/>
                <a:cs typeface="DejaVu Sans" panose="020B0603030804020204"/>
              </a:rPr>
              <a:t>2</a:t>
            </a:r>
            <a:r>
              <a:rPr dirty="0"/>
              <a:t>层网络，到单个物理第</a:t>
            </a:r>
            <a:r>
              <a:rPr spc="-5" dirty="0">
                <a:latin typeface="DejaVu Sans" panose="020B0603030804020204"/>
                <a:cs typeface="DejaVu Sans" panose="020B0603030804020204"/>
              </a:rPr>
              <a:t>2</a:t>
            </a:r>
            <a:r>
              <a:rPr dirty="0"/>
              <a:t>层网络或跨越子</a:t>
            </a:r>
            <a:r>
              <a:rPr spc="5" dirty="0"/>
              <a:t>网 </a:t>
            </a:r>
            <a:r>
              <a:rPr dirty="0"/>
              <a:t>边界。</a:t>
            </a:r>
            <a:r>
              <a:rPr spc="-5" dirty="0">
                <a:solidFill>
                  <a:srgbClr val="FF0000"/>
                </a:solidFill>
                <a:latin typeface="DejaVu Sans" panose="020B0603030804020204"/>
                <a:cs typeface="DejaVu Sans" panose="020B0603030804020204"/>
              </a:rPr>
              <a:t>NVGRE</a:t>
            </a:r>
            <a:r>
              <a:rPr dirty="0">
                <a:solidFill>
                  <a:srgbClr val="FF0000"/>
                </a:solidFill>
              </a:rPr>
              <a:t>还通过在</a:t>
            </a:r>
            <a:r>
              <a:rPr spc="-5" dirty="0">
                <a:solidFill>
                  <a:srgbClr val="FF0000"/>
                </a:solidFill>
                <a:latin typeface="DejaVu Sans" panose="020B0603030804020204"/>
                <a:cs typeface="DejaVu Sans" panose="020B0603030804020204"/>
              </a:rPr>
              <a:t>GRE</a:t>
            </a:r>
            <a:r>
              <a:rPr dirty="0">
                <a:solidFill>
                  <a:srgbClr val="FF0000"/>
                </a:solidFill>
              </a:rPr>
              <a:t>报头中插入</a:t>
            </a:r>
            <a:r>
              <a:rPr spc="-5" dirty="0">
                <a:solidFill>
                  <a:srgbClr val="FF0000"/>
                </a:solidFill>
                <a:latin typeface="DejaVu Sans" panose="020B0603030804020204"/>
                <a:cs typeface="DejaVu Sans" panose="020B0603030804020204"/>
              </a:rPr>
              <a:t>TNI</a:t>
            </a:r>
            <a:r>
              <a:rPr dirty="0">
                <a:solidFill>
                  <a:srgbClr val="FF0000"/>
                </a:solidFill>
              </a:rPr>
              <a:t>说明符来隔离各个</a:t>
            </a:r>
            <a:r>
              <a:rPr spc="-5" dirty="0">
                <a:solidFill>
                  <a:srgbClr val="FF0000"/>
                </a:solidFill>
                <a:latin typeface="DejaVu Sans" panose="020B0603030804020204"/>
                <a:cs typeface="DejaVu Sans" panose="020B0603030804020204"/>
              </a:rPr>
              <a:t>TNI</a:t>
            </a:r>
            <a:r>
              <a:rPr spc="5" dirty="0">
                <a:solidFill>
                  <a:srgbClr val="FF0000"/>
                </a:solidFill>
              </a:rPr>
              <a:t>。</a:t>
            </a:r>
            <a:endParaRPr spc="5" dirty="0">
              <a:solidFill>
                <a:srgbClr val="FF0000"/>
              </a:solidFill>
            </a:endParaRPr>
          </a:p>
          <a:p>
            <a:pPr marL="50165" marR="5080">
              <a:lnSpc>
                <a:spcPct val="120000"/>
              </a:lnSpc>
            </a:pPr>
            <a:r>
              <a:rPr spc="-10" dirty="0">
                <a:latin typeface="DejaVu Sans" panose="020B0603030804020204"/>
                <a:cs typeface="DejaVu Sans" panose="020B0603030804020204"/>
              </a:rPr>
              <a:t>N</a:t>
            </a:r>
            <a:r>
              <a:rPr spc="-5" dirty="0">
                <a:latin typeface="DejaVu Sans" panose="020B0603030804020204"/>
                <a:cs typeface="DejaVu Sans" panose="020B0603030804020204"/>
              </a:rPr>
              <a:t>VGRE</a:t>
            </a:r>
            <a:r>
              <a:rPr dirty="0"/>
              <a:t>规范由微软、英特尔、惠普和戴尔提出。</a:t>
            </a:r>
            <a:r>
              <a:rPr spc="-10" dirty="0">
                <a:latin typeface="DejaVu Sans" panose="020B0603030804020204"/>
                <a:cs typeface="DejaVu Sans" panose="020B0603030804020204"/>
              </a:rPr>
              <a:t>N</a:t>
            </a:r>
            <a:r>
              <a:rPr spc="-5" dirty="0">
                <a:latin typeface="DejaVu Sans" panose="020B0603030804020204"/>
                <a:cs typeface="DejaVu Sans" panose="020B0603030804020204"/>
              </a:rPr>
              <a:t>VGRE</a:t>
            </a:r>
            <a:r>
              <a:rPr dirty="0"/>
              <a:t>与另一种封装方法</a:t>
            </a:r>
            <a:r>
              <a:rPr spc="-5" dirty="0">
                <a:latin typeface="DejaVu Sans" panose="020B0603030804020204"/>
                <a:cs typeface="DejaVu Sans" panose="020B0603030804020204"/>
              </a:rPr>
              <a:t>VX</a:t>
            </a:r>
            <a:r>
              <a:rPr spc="25" dirty="0">
                <a:latin typeface="DejaVu Sans" panose="020B0603030804020204"/>
                <a:cs typeface="DejaVu Sans" panose="020B0603030804020204"/>
              </a:rPr>
              <a:t>L</a:t>
            </a:r>
            <a:r>
              <a:rPr spc="-5" dirty="0">
                <a:latin typeface="DejaVu Sans" panose="020B0603030804020204"/>
                <a:cs typeface="DejaVu Sans" panose="020B0603030804020204"/>
              </a:rPr>
              <a:t>A</a:t>
            </a:r>
            <a:r>
              <a:rPr spc="-10" dirty="0">
                <a:latin typeface="DejaVu Sans" panose="020B0603030804020204"/>
                <a:cs typeface="DejaVu Sans" panose="020B0603030804020204"/>
              </a:rPr>
              <a:t>N</a:t>
            </a:r>
            <a:r>
              <a:rPr dirty="0"/>
              <a:t>（虚拟可扩展</a:t>
            </a:r>
            <a:r>
              <a:rPr spc="25" dirty="0">
                <a:latin typeface="DejaVu Sans" panose="020B0603030804020204"/>
                <a:cs typeface="DejaVu Sans" panose="020B0603030804020204"/>
              </a:rPr>
              <a:t>L</a:t>
            </a:r>
            <a:r>
              <a:rPr spc="-5" dirty="0">
                <a:latin typeface="DejaVu Sans" panose="020B0603030804020204"/>
                <a:cs typeface="DejaVu Sans" panose="020B0603030804020204"/>
              </a:rPr>
              <a:t>A</a:t>
            </a:r>
            <a:r>
              <a:rPr spc="-10" dirty="0">
                <a:latin typeface="DejaVu Sans" panose="020B0603030804020204"/>
                <a:cs typeface="DejaVu Sans" panose="020B0603030804020204"/>
              </a:rPr>
              <a:t>N</a:t>
            </a:r>
            <a:r>
              <a:rPr dirty="0"/>
              <a:t>） 存在竞争</a:t>
            </a:r>
            <a:r>
              <a:rPr spc="5" dirty="0"/>
              <a:t>。</a:t>
            </a:r>
            <a:endParaRPr spc="5"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9009" y="291071"/>
            <a:ext cx="2124710" cy="634365"/>
          </a:xfrm>
          <a:prstGeom prst="rect">
            <a:avLst/>
          </a:prstGeom>
        </p:spPr>
        <p:txBody>
          <a:bodyPr vert="horz" wrap="square" lIns="0" tIns="12065" rIns="0" bIns="0" rtlCol="0">
            <a:spAutoFit/>
          </a:bodyPr>
          <a:lstStyle/>
          <a:p>
            <a:pPr marL="12700">
              <a:lnSpc>
                <a:spcPct val="100000"/>
              </a:lnSpc>
              <a:spcBef>
                <a:spcPts val="95"/>
              </a:spcBef>
            </a:pPr>
            <a:r>
              <a:rPr sz="4000" spc="-5" dirty="0"/>
              <a:t>5.</a:t>
            </a:r>
            <a:r>
              <a:rPr sz="4000" spc="-85" dirty="0"/>
              <a:t> </a:t>
            </a:r>
            <a:r>
              <a:rPr sz="4000" spc="-5" dirty="0"/>
              <a:t>IPSEC</a:t>
            </a:r>
            <a:endParaRPr sz="4000"/>
          </a:p>
        </p:txBody>
      </p:sp>
      <p:sp>
        <p:nvSpPr>
          <p:cNvPr id="3" name="object 3"/>
          <p:cNvSpPr txBox="1"/>
          <p:nvPr/>
        </p:nvSpPr>
        <p:spPr>
          <a:xfrm>
            <a:off x="535940" y="1190116"/>
            <a:ext cx="8028305" cy="2328545"/>
          </a:xfrm>
          <a:prstGeom prst="rect">
            <a:avLst/>
          </a:prstGeom>
        </p:spPr>
        <p:txBody>
          <a:bodyPr vert="horz" wrap="square" lIns="0" tIns="12700" rIns="0" bIns="0" rtlCol="0">
            <a:spAutoFit/>
          </a:bodyPr>
          <a:lstStyle/>
          <a:p>
            <a:pPr marL="12700" marR="77470">
              <a:lnSpc>
                <a:spcPct val="120000"/>
              </a:lnSpc>
              <a:spcBef>
                <a:spcPts val="100"/>
              </a:spcBef>
            </a:pPr>
            <a:r>
              <a:rPr sz="1400" dirty="0">
                <a:latin typeface="DejaVu Sans" panose="020B0603030804020204"/>
                <a:cs typeface="DejaVu Sans" panose="020B0603030804020204"/>
              </a:rPr>
              <a:t>I</a:t>
            </a:r>
            <a:r>
              <a:rPr sz="1400" spc="-30" dirty="0">
                <a:latin typeface="DejaVu Sans" panose="020B0603030804020204"/>
                <a:cs typeface="DejaVu Sans" panose="020B0603030804020204"/>
              </a:rPr>
              <a:t>P</a:t>
            </a:r>
            <a:r>
              <a:rPr sz="1400" spc="-5" dirty="0">
                <a:latin typeface="DejaVu Sans" panose="020B0603030804020204"/>
                <a:cs typeface="DejaVu Sans" panose="020B0603030804020204"/>
              </a:rPr>
              <a:t>sec</a:t>
            </a:r>
            <a:r>
              <a:rPr sz="1400" dirty="0">
                <a:latin typeface="Noto Sans CJK JP Regular" panose="020B0500000000000000" charset="-122"/>
                <a:cs typeface="Noto Sans CJK JP Regular" panose="020B0500000000000000" charset="-122"/>
              </a:rPr>
              <a:t>是用于网络或网络通信的分组处理层的一组安全协议的框架，通常和</a:t>
            </a:r>
            <a:r>
              <a:rPr sz="1400" spc="-5" dirty="0">
                <a:latin typeface="DejaVu Sans" panose="020B0603030804020204"/>
                <a:cs typeface="DejaVu Sans" panose="020B0603030804020204"/>
              </a:rPr>
              <a:t>VP</a:t>
            </a:r>
            <a:r>
              <a:rPr sz="1400" spc="-10" dirty="0">
                <a:latin typeface="DejaVu Sans" panose="020B0603030804020204"/>
                <a:cs typeface="DejaVu Sans" panose="020B0603030804020204"/>
              </a:rPr>
              <a:t>N</a:t>
            </a:r>
            <a:r>
              <a:rPr sz="1400" dirty="0">
                <a:latin typeface="Noto Sans CJK JP Regular" panose="020B0500000000000000" charset="-122"/>
                <a:cs typeface="Noto Sans CJK JP Regular" panose="020B0500000000000000" charset="-122"/>
              </a:rPr>
              <a:t>等隧道技术结合进行报 文的隐私保护</a:t>
            </a:r>
            <a:r>
              <a:rPr sz="1400" spc="5" dirty="0">
                <a:latin typeface="Noto Sans CJK JP Regular" panose="020B0500000000000000" charset="-122"/>
                <a:cs typeface="Noto Sans CJK JP Regular" panose="020B0500000000000000" charset="-122"/>
              </a:rPr>
              <a:t>。</a:t>
            </a:r>
            <a:endParaRPr sz="1400">
              <a:latin typeface="Noto Sans CJK JP Regular" panose="020B0500000000000000" charset="-122"/>
              <a:cs typeface="Noto Sans CJK JP Regular" panose="020B0500000000000000" charset="-122"/>
            </a:endParaRPr>
          </a:p>
          <a:p>
            <a:pPr marL="12700" marR="83820" algn="just">
              <a:lnSpc>
                <a:spcPct val="120000"/>
              </a:lnSpc>
            </a:pPr>
            <a:r>
              <a:rPr sz="1400" dirty="0">
                <a:latin typeface="Noto Sans CJK JP Regular" panose="020B0500000000000000" charset="-122"/>
                <a:cs typeface="Noto Sans CJK JP Regular" panose="020B0500000000000000" charset="-122"/>
              </a:rPr>
              <a:t>早期的安全方法已经在通信模型的应用层插入了安全性。</a:t>
            </a:r>
            <a:r>
              <a:rPr sz="1400" dirty="0">
                <a:latin typeface="DejaVu Sans" panose="020B0603030804020204"/>
                <a:cs typeface="DejaVu Sans" panose="020B0603030804020204"/>
              </a:rPr>
              <a:t>I</a:t>
            </a:r>
            <a:r>
              <a:rPr sz="1400" spc="-30" dirty="0">
                <a:latin typeface="DejaVu Sans" panose="020B0603030804020204"/>
                <a:cs typeface="DejaVu Sans" panose="020B0603030804020204"/>
              </a:rPr>
              <a:t>P</a:t>
            </a:r>
            <a:r>
              <a:rPr sz="1400" spc="-5" dirty="0">
                <a:latin typeface="DejaVu Sans" panose="020B0603030804020204"/>
                <a:cs typeface="DejaVu Sans" panose="020B0603030804020204"/>
              </a:rPr>
              <a:t>sec</a:t>
            </a:r>
            <a:r>
              <a:rPr sz="1400" dirty="0">
                <a:latin typeface="Noto Sans CJK JP Regular" panose="020B0500000000000000" charset="-122"/>
                <a:cs typeface="Noto Sans CJK JP Regular" panose="020B0500000000000000" charset="-122"/>
              </a:rPr>
              <a:t>对于实现虚拟专用网络和通过拨号连接 到专用网络的远程用户访问很有用。</a:t>
            </a:r>
            <a:r>
              <a:rPr sz="1400" dirty="0">
                <a:latin typeface="DejaVu Sans" panose="020B0603030804020204"/>
                <a:cs typeface="DejaVu Sans" panose="020B0603030804020204"/>
              </a:rPr>
              <a:t>I</a:t>
            </a:r>
            <a:r>
              <a:rPr sz="1400" spc="-30" dirty="0">
                <a:latin typeface="DejaVu Sans" panose="020B0603030804020204"/>
                <a:cs typeface="DejaVu Sans" panose="020B0603030804020204"/>
              </a:rPr>
              <a:t>P</a:t>
            </a:r>
            <a:r>
              <a:rPr sz="1400" spc="-5" dirty="0">
                <a:latin typeface="DejaVu Sans" panose="020B0603030804020204"/>
                <a:cs typeface="DejaVu Sans" panose="020B0603030804020204"/>
              </a:rPr>
              <a:t>sec</a:t>
            </a:r>
            <a:r>
              <a:rPr sz="1400" dirty="0">
                <a:latin typeface="Noto Sans CJK JP Regular" panose="020B0500000000000000" charset="-122"/>
                <a:cs typeface="Noto Sans CJK JP Regular" panose="020B0500000000000000" charset="-122"/>
              </a:rPr>
              <a:t>的一大优势是可以在不需要更改个人用户计算机的情况下处 理安全性安排。思科一直是提议</a:t>
            </a:r>
            <a:r>
              <a:rPr sz="1400" dirty="0">
                <a:latin typeface="DejaVu Sans" panose="020B0603030804020204"/>
                <a:cs typeface="DejaVu Sans" panose="020B0603030804020204"/>
              </a:rPr>
              <a:t>I</a:t>
            </a:r>
            <a:r>
              <a:rPr sz="1400" spc="-30" dirty="0">
                <a:latin typeface="DejaVu Sans" panose="020B0603030804020204"/>
                <a:cs typeface="DejaVu Sans" panose="020B0603030804020204"/>
              </a:rPr>
              <a:t>P</a:t>
            </a:r>
            <a:r>
              <a:rPr sz="1400" spc="-5" dirty="0">
                <a:latin typeface="DejaVu Sans" panose="020B0603030804020204"/>
                <a:cs typeface="DejaVu Sans" panose="020B0603030804020204"/>
              </a:rPr>
              <a:t>sec</a:t>
            </a:r>
            <a:r>
              <a:rPr sz="1400" dirty="0">
                <a:latin typeface="Noto Sans CJK JP Regular" panose="020B0500000000000000" charset="-122"/>
                <a:cs typeface="Noto Sans CJK JP Regular" panose="020B0500000000000000" charset="-122"/>
              </a:rPr>
              <a:t>作为标准（或标准和技术的组合）的领导者，并且在其网络路由 器中包含对</a:t>
            </a:r>
            <a:r>
              <a:rPr sz="1400" spc="-10" dirty="0">
                <a:latin typeface="DejaVu Sans" panose="020B0603030804020204"/>
                <a:cs typeface="DejaVu Sans" panose="020B0603030804020204"/>
              </a:rPr>
              <a:t>IPsec</a:t>
            </a:r>
            <a:r>
              <a:rPr sz="1400" dirty="0">
                <a:latin typeface="Noto Sans CJK JP Regular" panose="020B0500000000000000" charset="-122"/>
                <a:cs typeface="Noto Sans CJK JP Regular" panose="020B0500000000000000" charset="-122"/>
              </a:rPr>
              <a:t>的支持</a:t>
            </a:r>
            <a:r>
              <a:rPr sz="1400" spc="5" dirty="0">
                <a:latin typeface="Noto Sans CJK JP Regular" panose="020B0500000000000000" charset="-122"/>
                <a:cs typeface="Noto Sans CJK JP Regular" panose="020B0500000000000000" charset="-122"/>
              </a:rPr>
              <a:t>。</a:t>
            </a:r>
            <a:endParaRPr sz="1400">
              <a:latin typeface="Noto Sans CJK JP Regular" panose="020B0500000000000000" charset="-122"/>
              <a:cs typeface="Noto Sans CJK JP Regular" panose="020B0500000000000000" charset="-122"/>
            </a:endParaRPr>
          </a:p>
          <a:p>
            <a:pPr marL="12700" marR="5080">
              <a:lnSpc>
                <a:spcPct val="120000"/>
              </a:lnSpc>
            </a:pPr>
            <a:r>
              <a:rPr sz="1400" dirty="0">
                <a:latin typeface="DejaVu Sans" panose="020B0603030804020204"/>
                <a:cs typeface="DejaVu Sans" panose="020B0603030804020204"/>
              </a:rPr>
              <a:t>I</a:t>
            </a:r>
            <a:r>
              <a:rPr sz="1400" spc="-30" dirty="0">
                <a:latin typeface="DejaVu Sans" panose="020B0603030804020204"/>
                <a:cs typeface="DejaVu Sans" panose="020B0603030804020204"/>
              </a:rPr>
              <a:t>P</a:t>
            </a:r>
            <a:r>
              <a:rPr sz="1400" spc="-5" dirty="0">
                <a:latin typeface="DejaVu Sans" panose="020B0603030804020204"/>
                <a:cs typeface="DejaVu Sans" panose="020B0603030804020204"/>
              </a:rPr>
              <a:t>sec</a:t>
            </a:r>
            <a:r>
              <a:rPr sz="1400" dirty="0">
                <a:latin typeface="Noto Sans CJK JP Regular" panose="020B0500000000000000" charset="-122"/>
                <a:cs typeface="Noto Sans CJK JP Regular" panose="020B0500000000000000" charset="-122"/>
              </a:rPr>
              <a:t>提供了两种安全服务选择：基本上允许数据发送者认证的认证报头（</a:t>
            </a:r>
            <a:r>
              <a:rPr sz="1400" spc="-5" dirty="0">
                <a:latin typeface="DejaVu Sans" panose="020B0603030804020204"/>
                <a:cs typeface="DejaVu Sans" panose="020B0603030804020204"/>
              </a:rPr>
              <a:t>AH</a:t>
            </a:r>
            <a:r>
              <a:rPr sz="1400" dirty="0">
                <a:latin typeface="Noto Sans CJK JP Regular" panose="020B0500000000000000" charset="-122"/>
                <a:cs typeface="Noto Sans CJK JP Regular" panose="020B0500000000000000" charset="-122"/>
              </a:rPr>
              <a:t>），支持发送者认证和数 据加密的封装安全有效负载</a:t>
            </a:r>
            <a:r>
              <a:rPr sz="1400" spc="-5" dirty="0">
                <a:latin typeface="Noto Sans CJK JP Regular" panose="020B0500000000000000" charset="-122"/>
                <a:cs typeface="Noto Sans CJK JP Regular" panose="020B0500000000000000" charset="-122"/>
              </a:rPr>
              <a:t>（</a:t>
            </a:r>
            <a:r>
              <a:rPr sz="1400" spc="-5" dirty="0">
                <a:latin typeface="DejaVu Sans" panose="020B0603030804020204"/>
                <a:cs typeface="DejaVu Sans" panose="020B0603030804020204"/>
              </a:rPr>
              <a:t>ESP</a:t>
            </a:r>
            <a:r>
              <a:rPr sz="1400" spc="-5" dirty="0">
                <a:latin typeface="Noto Sans CJK JP Regular" panose="020B0500000000000000" charset="-122"/>
                <a:cs typeface="Noto Sans CJK JP Regular" panose="020B0500000000000000" charset="-122"/>
              </a:rPr>
              <a:t>）</a:t>
            </a:r>
            <a:r>
              <a:rPr sz="1400" dirty="0">
                <a:latin typeface="Noto Sans CJK JP Regular" panose="020B0500000000000000" charset="-122"/>
                <a:cs typeface="Noto Sans CJK JP Regular" panose="020B0500000000000000" charset="-122"/>
              </a:rPr>
              <a:t>。</a:t>
            </a:r>
            <a:r>
              <a:rPr sz="1400" spc="-10" dirty="0">
                <a:latin typeface="DejaVu Sans" panose="020B0603030804020204"/>
                <a:cs typeface="DejaVu Sans" panose="020B0603030804020204"/>
              </a:rPr>
              <a:t>IPsec</a:t>
            </a:r>
            <a:r>
              <a:rPr sz="1400" dirty="0">
                <a:latin typeface="Noto Sans CJK JP Regular" panose="020B0500000000000000" charset="-122"/>
                <a:cs typeface="Noto Sans CJK JP Regular" panose="020B0500000000000000" charset="-122"/>
              </a:rPr>
              <a:t>与这些服务中的每一个相关联的特定信息被插入</a:t>
            </a:r>
            <a:r>
              <a:rPr sz="1400" spc="-5" dirty="0">
                <a:latin typeface="DejaVu Sans" panose="020B0603030804020204"/>
                <a:cs typeface="DejaVu Sans" panose="020B0603030804020204"/>
              </a:rPr>
              <a:t>IP</a:t>
            </a:r>
            <a:r>
              <a:rPr sz="1400" dirty="0">
                <a:latin typeface="Noto Sans CJK JP Regular" panose="020B0500000000000000" charset="-122"/>
                <a:cs typeface="Noto Sans CJK JP Regular" panose="020B0500000000000000" charset="-122"/>
              </a:rPr>
              <a:t>包头</a:t>
            </a:r>
            <a:r>
              <a:rPr sz="1400" spc="5" dirty="0">
                <a:latin typeface="Noto Sans CJK JP Regular" panose="020B0500000000000000" charset="-122"/>
                <a:cs typeface="Noto Sans CJK JP Regular" panose="020B0500000000000000" charset="-122"/>
              </a:rPr>
              <a:t>后 </a:t>
            </a:r>
            <a:r>
              <a:rPr sz="1400" dirty="0">
                <a:latin typeface="Noto Sans CJK JP Regular" panose="020B0500000000000000" charset="-122"/>
                <a:cs typeface="Noto Sans CJK JP Regular" panose="020B0500000000000000" charset="-122"/>
              </a:rPr>
              <a:t>的头中的包中，可以选择单独的密钥协议，例如</a:t>
            </a:r>
            <a:r>
              <a:rPr sz="1400" spc="-5" dirty="0">
                <a:latin typeface="DejaVu Sans" panose="020B0603030804020204"/>
                <a:cs typeface="DejaVu Sans" panose="020B0603030804020204"/>
              </a:rPr>
              <a:t>ISAKMP/Oakley</a:t>
            </a:r>
            <a:r>
              <a:rPr sz="1400" dirty="0">
                <a:latin typeface="Noto Sans CJK JP Regular" panose="020B0500000000000000" charset="-122"/>
                <a:cs typeface="Noto Sans CJK JP Regular" panose="020B0500000000000000" charset="-122"/>
              </a:rPr>
              <a:t>协议</a:t>
            </a:r>
            <a:r>
              <a:rPr sz="1400" spc="5" dirty="0">
                <a:latin typeface="Noto Sans CJK JP Regular" panose="020B0500000000000000" charset="-122"/>
                <a:cs typeface="Noto Sans CJK JP Regular" panose="020B0500000000000000" charset="-122"/>
              </a:rPr>
              <a:t>。</a:t>
            </a:r>
            <a:endParaRPr sz="1400">
              <a:latin typeface="Noto Sans CJK JP Regular" panose="020B0500000000000000" charset="-122"/>
              <a:cs typeface="Noto Sans CJK JP Regular" panose="020B0500000000000000"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81579" y="272021"/>
            <a:ext cx="4179570" cy="634365"/>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t>6.1.3	</a:t>
            </a:r>
            <a:r>
              <a:rPr sz="4000" dirty="0">
                <a:latin typeface="Noto Sans CJK JP Regular" panose="020B0500000000000000" charset="-122"/>
                <a:cs typeface="Noto Sans CJK JP Regular" panose="020B0500000000000000" charset="-122"/>
              </a:rPr>
              <a:t>大二层网</a:t>
            </a:r>
            <a:r>
              <a:rPr sz="4000" spc="-5" dirty="0">
                <a:latin typeface="Noto Sans CJK JP Regular" panose="020B0500000000000000" charset="-122"/>
                <a:cs typeface="Noto Sans CJK JP Regular" panose="020B0500000000000000" charset="-122"/>
              </a:rPr>
              <a:t>络</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535940" y="1231264"/>
            <a:ext cx="7900034" cy="2465070"/>
          </a:xfrm>
          <a:prstGeom prst="rect">
            <a:avLst/>
          </a:prstGeom>
        </p:spPr>
        <p:txBody>
          <a:bodyPr vert="horz" wrap="square" lIns="0" tIns="13335" rIns="0" bIns="0" rtlCol="0">
            <a:spAutoFit/>
          </a:bodyPr>
          <a:lstStyle/>
          <a:p>
            <a:pPr marL="12700" marR="5080" algn="just">
              <a:lnSpc>
                <a:spcPct val="100000"/>
              </a:lnSpc>
              <a:spcBef>
                <a:spcPts val="105"/>
              </a:spcBef>
            </a:pPr>
            <a:r>
              <a:rPr sz="2000" dirty="0">
                <a:latin typeface="Noto Sans CJK JP Regular" panose="020B0500000000000000" charset="-122"/>
                <a:cs typeface="Noto Sans CJK JP Regular" panose="020B0500000000000000" charset="-122"/>
              </a:rPr>
              <a:t>大型</a:t>
            </a:r>
            <a:r>
              <a:rPr sz="2000" spc="-5" dirty="0">
                <a:latin typeface="DejaVu Sans" panose="020B0603030804020204"/>
                <a:cs typeface="DejaVu Sans" panose="020B0603030804020204"/>
              </a:rPr>
              <a:t>IT</a:t>
            </a:r>
            <a:r>
              <a:rPr sz="2000" dirty="0">
                <a:latin typeface="Noto Sans CJK JP Regular" panose="020B0500000000000000" charset="-122"/>
                <a:cs typeface="Noto Sans CJK JP Regular" panose="020B0500000000000000" charset="-122"/>
              </a:rPr>
              <a:t>企业（如微软、谷歌、亚马逊以及百度、阿里、腾讯等）为了</a:t>
            </a:r>
            <a:r>
              <a:rPr sz="2000" spc="5" dirty="0">
                <a:latin typeface="Noto Sans CJK JP Regular" panose="020B0500000000000000" charset="-122"/>
                <a:cs typeface="Noto Sans CJK JP Regular" panose="020B0500000000000000" charset="-122"/>
              </a:rPr>
              <a:t>满 </a:t>
            </a:r>
            <a:r>
              <a:rPr sz="2000" dirty="0">
                <a:latin typeface="Noto Sans CJK JP Regular" panose="020B0500000000000000" charset="-122"/>
                <a:cs typeface="Noto Sans CJK JP Regular" panose="020B0500000000000000" charset="-122"/>
              </a:rPr>
              <a:t>足各自的业务需求，都需要在全球范围的不同地理位置建立数据中心来 管理它们的计算设备。为了便于管理和进行企业内部网络的流量调度， 这些分布于</a:t>
            </a:r>
            <a:r>
              <a:rPr sz="2000" dirty="0">
                <a:solidFill>
                  <a:srgbClr val="FF0000"/>
                </a:solidFill>
                <a:latin typeface="Noto Sans CJK JP Regular" panose="020B0500000000000000" charset="-122"/>
                <a:cs typeface="Noto Sans CJK JP Regular" panose="020B0500000000000000" charset="-122"/>
              </a:rPr>
              <a:t>不同地理位置的数据中心之间往往需要在同一个二层网络之 下</a:t>
            </a:r>
            <a:r>
              <a:rPr sz="2000" dirty="0">
                <a:latin typeface="Noto Sans CJK JP Regular" panose="020B0500000000000000" charset="-122"/>
                <a:cs typeface="Noto Sans CJK JP Regular" panose="020B0500000000000000" charset="-122"/>
              </a:rPr>
              <a:t>，保证它们的流量可以在网络层以下进行多路径路由，以及负载均衡 等控制。因此，需要在原有数据中心网络互连的基础上，构建一张可以 </a:t>
            </a:r>
            <a:r>
              <a:rPr sz="2000" dirty="0">
                <a:solidFill>
                  <a:srgbClr val="FF0000"/>
                </a:solidFill>
                <a:latin typeface="Noto Sans CJK JP Regular" panose="020B0500000000000000" charset="-122"/>
                <a:cs typeface="Noto Sans CJK JP Regular" panose="020B0500000000000000" charset="-122"/>
              </a:rPr>
              <a:t>允许二层协议通信的覆盖网络</a:t>
            </a:r>
            <a:r>
              <a:rPr sz="2000" dirty="0">
                <a:latin typeface="Noto Sans CJK JP Regular" panose="020B0500000000000000" charset="-122"/>
                <a:cs typeface="Noto Sans CJK JP Regular" panose="020B0500000000000000" charset="-122"/>
              </a:rPr>
              <a:t>。在数据中心互连领域，通常将这样的覆 盖网络称为</a:t>
            </a:r>
            <a:r>
              <a:rPr sz="2000" dirty="0">
                <a:solidFill>
                  <a:srgbClr val="FF0000"/>
                </a:solidFill>
                <a:latin typeface="Noto Sans CJK JP Regular" panose="020B0500000000000000" charset="-122"/>
                <a:cs typeface="Noto Sans CJK JP Regular" panose="020B0500000000000000" charset="-122"/>
              </a:rPr>
              <a:t>大二层网络</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35579" y="272021"/>
            <a:ext cx="3671570" cy="634365"/>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t>6.1.4	</a:t>
            </a:r>
            <a:r>
              <a:rPr sz="4000" dirty="0">
                <a:latin typeface="Noto Sans CJK JP Regular" panose="020B0500000000000000" charset="-122"/>
                <a:cs typeface="Noto Sans CJK JP Regular" panose="020B0500000000000000" charset="-122"/>
              </a:rPr>
              <a:t>租户网</a:t>
            </a:r>
            <a:r>
              <a:rPr sz="4000" spc="-5" dirty="0">
                <a:latin typeface="Noto Sans CJK JP Regular" panose="020B0500000000000000" charset="-122"/>
                <a:cs typeface="Noto Sans CJK JP Regular" panose="020B0500000000000000" charset="-122"/>
              </a:rPr>
              <a:t>络</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535940" y="1231264"/>
            <a:ext cx="7983855" cy="3196590"/>
          </a:xfrm>
          <a:prstGeom prst="rect">
            <a:avLst/>
          </a:prstGeom>
        </p:spPr>
        <p:txBody>
          <a:bodyPr vert="horz" wrap="square" lIns="0" tIns="13335" rIns="0" bIns="0" rtlCol="0">
            <a:spAutoFit/>
          </a:bodyPr>
          <a:lstStyle/>
          <a:p>
            <a:pPr marL="12700" marR="5080">
              <a:lnSpc>
                <a:spcPct val="100000"/>
              </a:lnSpc>
              <a:spcBef>
                <a:spcPts val="105"/>
              </a:spcBef>
            </a:pPr>
            <a:r>
              <a:rPr sz="2000" dirty="0">
                <a:latin typeface="Noto Sans CJK JP Regular" panose="020B0500000000000000" charset="-122"/>
                <a:cs typeface="Noto Sans CJK JP Regular" panose="020B0500000000000000" charset="-122"/>
              </a:rPr>
              <a:t>在云计算服务的供应关系中，接受云服务供应商直接提供服务的客户</a:t>
            </a:r>
            <a:r>
              <a:rPr sz="2000" spc="5" dirty="0">
                <a:latin typeface="Noto Sans CJK JP Regular" panose="020B0500000000000000" charset="-122"/>
                <a:cs typeface="Noto Sans CJK JP Regular" panose="020B0500000000000000" charset="-122"/>
              </a:rPr>
              <a:t>被 </a:t>
            </a:r>
            <a:r>
              <a:rPr sz="2000" dirty="0">
                <a:latin typeface="Noto Sans CJK JP Regular" panose="020B0500000000000000" charset="-122"/>
                <a:cs typeface="Noto Sans CJK JP Regular" panose="020B0500000000000000" charset="-122"/>
              </a:rPr>
              <a:t>称为租户（</a:t>
            </a:r>
            <a:r>
              <a:rPr sz="2000" spc="-345" dirty="0">
                <a:latin typeface="DejaVu Sans" panose="020B0603030804020204"/>
                <a:cs typeface="DejaVu Sans" panose="020B0603030804020204"/>
              </a:rPr>
              <a:t>T</a:t>
            </a:r>
            <a:r>
              <a:rPr sz="2000" spc="-5" dirty="0">
                <a:latin typeface="DejaVu Sans" panose="020B0603030804020204"/>
                <a:cs typeface="DejaVu Sans" panose="020B0603030804020204"/>
              </a:rPr>
              <a:t>enant</a:t>
            </a:r>
            <a:r>
              <a:rPr sz="2000" dirty="0">
                <a:latin typeface="Noto Sans CJK JP Regular" panose="020B0500000000000000" charset="-122"/>
                <a:cs typeface="Noto Sans CJK JP Regular" panose="020B0500000000000000" charset="-122"/>
              </a:rPr>
              <a:t>）。租户向云服务供应商租用相应的虚拟化资源，并 利用这些虚拟化资源来构建自己的软件服务，完成自身的业务需求</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a:p>
            <a:pPr marL="12700" marR="89535" algn="just">
              <a:lnSpc>
                <a:spcPct val="100000"/>
              </a:lnSpc>
              <a:spcBef>
                <a:spcPts val="480"/>
              </a:spcBef>
            </a:pPr>
            <a:r>
              <a:rPr sz="2000" dirty="0">
                <a:latin typeface="Noto Sans CJK JP Regular" panose="020B0500000000000000" charset="-122"/>
                <a:cs typeface="Noto Sans CJK JP Regular" panose="020B0500000000000000" charset="-122"/>
              </a:rPr>
              <a:t>这些虚拟化资源除了包括传统的</a:t>
            </a:r>
            <a:r>
              <a:rPr sz="2000" dirty="0">
                <a:solidFill>
                  <a:srgbClr val="FF0000"/>
                </a:solidFill>
                <a:latin typeface="Noto Sans CJK JP Regular" panose="020B0500000000000000" charset="-122"/>
                <a:cs typeface="Noto Sans CJK JP Regular" panose="020B0500000000000000" charset="-122"/>
              </a:rPr>
              <a:t>虚拟机实例</a:t>
            </a:r>
            <a:r>
              <a:rPr sz="2000" dirty="0">
                <a:latin typeface="Noto Sans CJK JP Regular" panose="020B0500000000000000" charset="-122"/>
                <a:cs typeface="Noto Sans CJK JP Regular" panose="020B0500000000000000" charset="-122"/>
              </a:rPr>
              <a:t>作为计算资源，以及</a:t>
            </a:r>
            <a:r>
              <a:rPr sz="2000" dirty="0">
                <a:solidFill>
                  <a:srgbClr val="FF0000"/>
                </a:solidFill>
                <a:latin typeface="Noto Sans CJK JP Regular" panose="020B0500000000000000" charset="-122"/>
                <a:cs typeface="Noto Sans CJK JP Regular" panose="020B0500000000000000" charset="-122"/>
              </a:rPr>
              <a:t>网络磁 盘</a:t>
            </a:r>
            <a:r>
              <a:rPr sz="2000" dirty="0">
                <a:latin typeface="Noto Sans CJK JP Regular" panose="020B0500000000000000" charset="-122"/>
                <a:cs typeface="Noto Sans CJK JP Regular" panose="020B0500000000000000" charset="-122"/>
              </a:rPr>
              <a:t>作为存储资源外，通常也会包括</a:t>
            </a:r>
            <a:r>
              <a:rPr sz="2000" dirty="0">
                <a:solidFill>
                  <a:srgbClr val="FF0000"/>
                </a:solidFill>
                <a:latin typeface="Noto Sans CJK JP Regular" panose="020B0500000000000000" charset="-122"/>
                <a:cs typeface="Noto Sans CJK JP Regular" panose="020B0500000000000000" charset="-122"/>
              </a:rPr>
              <a:t>虚拟化的网络系统</a:t>
            </a:r>
            <a:r>
              <a:rPr sz="2000" dirty="0">
                <a:latin typeface="Noto Sans CJK JP Regular" panose="020B0500000000000000" charset="-122"/>
                <a:cs typeface="Noto Sans CJK JP Regular" panose="020B0500000000000000" charset="-122"/>
              </a:rPr>
              <a:t>，来管理和调度不 同虚拟设备之间的通信。这一虚拟化的网络系统被称为</a:t>
            </a:r>
            <a:r>
              <a:rPr sz="2000" dirty="0">
                <a:solidFill>
                  <a:srgbClr val="FF0000"/>
                </a:solidFill>
                <a:latin typeface="Noto Sans CJK JP Regular" panose="020B0500000000000000" charset="-122"/>
                <a:cs typeface="Noto Sans CJK JP Regular" panose="020B0500000000000000" charset="-122"/>
              </a:rPr>
              <a:t>租户网</a:t>
            </a:r>
            <a:r>
              <a:rPr sz="2000" spc="5" dirty="0">
                <a:solidFill>
                  <a:srgbClr val="FF0000"/>
                </a:solidFill>
                <a:latin typeface="Noto Sans CJK JP Regular" panose="020B0500000000000000" charset="-122"/>
                <a:cs typeface="Noto Sans CJK JP Regular" panose="020B0500000000000000" charset="-122"/>
              </a:rPr>
              <a:t>络</a:t>
            </a:r>
            <a:endParaRPr sz="2000">
              <a:latin typeface="Noto Sans CJK JP Regular" panose="020B0500000000000000" charset="-122"/>
              <a:cs typeface="Noto Sans CJK JP Regular" panose="020B0500000000000000" charset="-122"/>
            </a:endParaRPr>
          </a:p>
          <a:p>
            <a:pPr marL="12700">
              <a:lnSpc>
                <a:spcPct val="100000"/>
              </a:lnSpc>
            </a:pPr>
            <a:r>
              <a:rPr sz="2000" spc="-50" dirty="0">
                <a:latin typeface="Noto Sans CJK JP Regular" panose="020B0500000000000000" charset="-122"/>
                <a:cs typeface="Noto Sans CJK JP Regular" panose="020B0500000000000000" charset="-122"/>
              </a:rPr>
              <a:t>（</a:t>
            </a:r>
            <a:r>
              <a:rPr sz="2000" spc="-50" dirty="0">
                <a:latin typeface="DejaVu Sans" panose="020B0603030804020204"/>
                <a:cs typeface="DejaVu Sans" panose="020B0603030804020204"/>
              </a:rPr>
              <a:t>Tenant</a:t>
            </a:r>
            <a:r>
              <a:rPr sz="2000" spc="-10" dirty="0">
                <a:latin typeface="DejaVu Sans" panose="020B0603030804020204"/>
                <a:cs typeface="DejaVu Sans" panose="020B0603030804020204"/>
              </a:rPr>
              <a:t> </a:t>
            </a:r>
            <a:r>
              <a:rPr sz="2000" spc="-5" dirty="0">
                <a:latin typeface="DejaVu Sans" panose="020B0603030804020204"/>
                <a:cs typeface="DejaVu Sans" panose="020B0603030804020204"/>
              </a:rPr>
              <a:t>Network</a:t>
            </a:r>
            <a:r>
              <a:rPr sz="2000" spc="-5" dirty="0">
                <a:latin typeface="Noto Sans CJK JP Regular" panose="020B0500000000000000" charset="-122"/>
                <a:cs typeface="Noto Sans CJK JP Regular" panose="020B0500000000000000" charset="-122"/>
              </a:rPr>
              <a:t>）</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a:p>
            <a:pPr marL="12700">
              <a:lnSpc>
                <a:spcPct val="100000"/>
              </a:lnSpc>
              <a:spcBef>
                <a:spcPts val="480"/>
              </a:spcBef>
            </a:pPr>
            <a:r>
              <a:rPr sz="2000" dirty="0">
                <a:latin typeface="Noto Sans CJK JP Regular" panose="020B0500000000000000" charset="-122"/>
                <a:cs typeface="Noto Sans CJK JP Regular" panose="020B0500000000000000" charset="-122"/>
              </a:rPr>
              <a:t>由此引出的两种不同的云计算服务架构便是</a:t>
            </a:r>
            <a:r>
              <a:rPr sz="2000" spc="-5" dirty="0">
                <a:latin typeface="DejaVu Sans" panose="020B0603030804020204"/>
                <a:cs typeface="DejaVu Sans" panose="020B0603030804020204"/>
              </a:rPr>
              <a:t>“</a:t>
            </a:r>
            <a:r>
              <a:rPr sz="2000" dirty="0">
                <a:latin typeface="Noto Sans CJK JP Regular" panose="020B0500000000000000" charset="-122"/>
                <a:cs typeface="Noto Sans CJK JP Regular" panose="020B0500000000000000" charset="-122"/>
              </a:rPr>
              <a:t>单租户架构</a:t>
            </a:r>
            <a:r>
              <a:rPr sz="2000" spc="-5" dirty="0">
                <a:latin typeface="DejaVu Sans" panose="020B0603030804020204"/>
                <a:cs typeface="DejaVu Sans" panose="020B0603030804020204"/>
              </a:rPr>
              <a:t>”</a:t>
            </a:r>
            <a:r>
              <a:rPr sz="2000" spc="-5"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Single-</a:t>
            </a:r>
            <a:endParaRPr sz="2000">
              <a:latin typeface="DejaVu Sans" panose="020B0603030804020204"/>
              <a:cs typeface="DejaVu Sans" panose="020B0603030804020204"/>
            </a:endParaRPr>
          </a:p>
          <a:p>
            <a:pPr marL="12700" marR="113030">
              <a:lnSpc>
                <a:spcPct val="100000"/>
              </a:lnSpc>
            </a:pPr>
            <a:r>
              <a:rPr sz="2000" spc="-345" dirty="0">
                <a:latin typeface="DejaVu Sans" panose="020B0603030804020204"/>
                <a:cs typeface="DejaVu Sans" panose="020B0603030804020204"/>
              </a:rPr>
              <a:t>T</a:t>
            </a:r>
            <a:r>
              <a:rPr sz="2000" spc="-5" dirty="0">
                <a:latin typeface="DejaVu Sans" panose="020B0603030804020204"/>
                <a:cs typeface="DejaVu Sans" panose="020B0603030804020204"/>
              </a:rPr>
              <a:t>enancy</a:t>
            </a:r>
            <a:r>
              <a:rPr sz="2000" dirty="0">
                <a:latin typeface="Noto Sans CJK JP Regular" panose="020B0500000000000000" charset="-122"/>
                <a:cs typeface="Noto Sans CJK JP Regular" panose="020B0500000000000000" charset="-122"/>
              </a:rPr>
              <a:t>）和</a:t>
            </a:r>
            <a:r>
              <a:rPr sz="2000" spc="-5" dirty="0">
                <a:latin typeface="DejaVu Sans" panose="020B0603030804020204"/>
                <a:cs typeface="DejaVu Sans" panose="020B0603030804020204"/>
              </a:rPr>
              <a:t>“</a:t>
            </a:r>
            <a:r>
              <a:rPr sz="2000" dirty="0">
                <a:latin typeface="Noto Sans CJK JP Regular" panose="020B0500000000000000" charset="-122"/>
                <a:cs typeface="Noto Sans CJK JP Regular" panose="020B0500000000000000" charset="-122"/>
              </a:rPr>
              <a:t>多租户架构</a:t>
            </a:r>
            <a:r>
              <a:rPr sz="2000" spc="-5" dirty="0">
                <a:latin typeface="DejaVu Sans" panose="020B0603030804020204"/>
                <a:cs typeface="DejaVu Sans" panose="020B0603030804020204"/>
              </a:rPr>
              <a:t>”</a:t>
            </a:r>
            <a:r>
              <a:rPr sz="2000"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Multi</a:t>
            </a:r>
            <a:r>
              <a:rPr sz="2000" spc="-190" dirty="0">
                <a:latin typeface="DejaVu Sans" panose="020B0603030804020204"/>
                <a:cs typeface="DejaVu Sans" panose="020B0603030804020204"/>
              </a:rPr>
              <a:t>-</a:t>
            </a:r>
            <a:r>
              <a:rPr sz="2000" spc="-345" dirty="0">
                <a:latin typeface="DejaVu Sans" panose="020B0603030804020204"/>
                <a:cs typeface="DejaVu Sans" panose="020B0603030804020204"/>
              </a:rPr>
              <a:t>T</a:t>
            </a:r>
            <a:r>
              <a:rPr sz="2000" spc="-5" dirty="0">
                <a:latin typeface="DejaVu Sans" panose="020B0603030804020204"/>
                <a:cs typeface="DejaVu Sans" panose="020B0603030804020204"/>
              </a:rPr>
              <a:t>enancy</a:t>
            </a:r>
            <a:r>
              <a:rPr sz="2000" dirty="0">
                <a:latin typeface="Noto Sans CJK JP Regular" panose="020B0500000000000000" charset="-122"/>
                <a:cs typeface="Noto Sans CJK JP Regular" panose="020B0500000000000000" charset="-122"/>
              </a:rPr>
              <a:t>），其区别在于同一套云 计算的管理系统是否能够同时服务于多个租户</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p:txBody>
      </p:sp>
      <p:sp>
        <p:nvSpPr>
          <p:cNvPr id="4" name="动作按钮: 后退或前一项 3">
            <a:hlinkClick r:id="rId1" action="ppaction://hlinksldjump" highlightClick="1"/>
          </p:cNvPr>
          <p:cNvSpPr/>
          <p:nvPr/>
        </p:nvSpPr>
        <p:spPr>
          <a:xfrm>
            <a:off x="8052118" y="4594860"/>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92150" y="272021"/>
            <a:ext cx="7759065" cy="627380"/>
          </a:xfrm>
          <a:prstGeom prst="rect">
            <a:avLst/>
          </a:prstGeom>
        </p:spPr>
        <p:txBody>
          <a:bodyPr vert="horz" wrap="square" lIns="0" tIns="12065" rIns="0" bIns="0" rtlCol="0">
            <a:spAutoFit/>
          </a:bodyPr>
          <a:lstStyle/>
          <a:p>
            <a:pPr marL="12700">
              <a:lnSpc>
                <a:spcPct val="100000"/>
              </a:lnSpc>
              <a:spcBef>
                <a:spcPts val="95"/>
              </a:spcBef>
              <a:tabLst>
                <a:tab pos="1142365" algn="l"/>
              </a:tabLst>
            </a:pPr>
            <a:r>
              <a:rPr sz="4000" spc="-5" dirty="0"/>
              <a:t>6.2	</a:t>
            </a:r>
            <a:r>
              <a:rPr sz="4000" dirty="0">
                <a:latin typeface="Noto Sans CJK JP Regular" panose="020B0500000000000000" charset="-122"/>
                <a:cs typeface="Noto Sans CJK JP Regular" panose="020B0500000000000000" charset="-122"/>
              </a:rPr>
              <a:t>数据中心网络：云计算的</a:t>
            </a:r>
            <a:r>
              <a:rPr lang="zh-CN" sz="4000" dirty="0">
                <a:latin typeface="Noto Sans CJK JP Regular" panose="020B0500000000000000" charset="-122"/>
                <a:cs typeface="Noto Sans CJK JP Regular" panose="020B0500000000000000" charset="-122"/>
              </a:rPr>
              <a:t>架构</a:t>
            </a:r>
            <a:endParaRPr lang="zh-CN" sz="4000" dirty="0">
              <a:latin typeface="Noto Sans CJK JP Regular" panose="020B0500000000000000" charset="-122"/>
              <a:cs typeface="Noto Sans CJK JP Regular" panose="020B0500000000000000" charset="-122"/>
            </a:endParaRPr>
          </a:p>
        </p:txBody>
      </p:sp>
      <p:sp>
        <p:nvSpPr>
          <p:cNvPr id="3" name="object 3"/>
          <p:cNvSpPr txBox="1"/>
          <p:nvPr/>
        </p:nvSpPr>
        <p:spPr>
          <a:xfrm>
            <a:off x="1073150" y="1410335"/>
            <a:ext cx="6998335" cy="1192530"/>
          </a:xfrm>
          <a:prstGeom prst="rect">
            <a:avLst/>
          </a:prstGeom>
        </p:spPr>
        <p:txBody>
          <a:bodyPr vert="horz" wrap="square" lIns="0" tIns="109855" rIns="0" bIns="0" rtlCol="0">
            <a:spAutoFit/>
          </a:bodyPr>
          <a:lstStyle/>
          <a:p>
            <a:pPr marL="12700" lvl="2" indent="0">
              <a:lnSpc>
                <a:spcPct val="100000"/>
              </a:lnSpc>
              <a:spcBef>
                <a:spcPts val="865"/>
              </a:spcBef>
              <a:buFont typeface="Wingdings" panose="05000000000000000000" charset="0"/>
              <a:buChar char="Ø"/>
              <a:tabLst>
                <a:tab pos="1303020" algn="l"/>
                <a:tab pos="1303655" algn="l"/>
              </a:tabLst>
            </a:pPr>
            <a:r>
              <a:rPr sz="3200" dirty="0">
                <a:latin typeface="Noto Sans CJK JP Regular" panose="020B0500000000000000" charset="-122"/>
                <a:cs typeface="Noto Sans CJK JP Regular" panose="020B0500000000000000" charset="-122"/>
              </a:rPr>
              <a:t>数据中心网络拓</a:t>
            </a:r>
            <a:r>
              <a:rPr sz="3200" spc="5" dirty="0">
                <a:latin typeface="Noto Sans CJK JP Regular" panose="020B0500000000000000" charset="-122"/>
                <a:cs typeface="Noto Sans CJK JP Regular" panose="020B0500000000000000" charset="-122"/>
              </a:rPr>
              <a:t>扑</a:t>
            </a:r>
            <a:endParaRPr sz="3200">
              <a:latin typeface="Noto Sans CJK JP Regular" panose="020B0500000000000000" charset="-122"/>
              <a:cs typeface="Noto Sans CJK JP Regular" panose="020B0500000000000000" charset="-122"/>
            </a:endParaRPr>
          </a:p>
          <a:p>
            <a:pPr marL="12700" lvl="2" indent="0">
              <a:lnSpc>
                <a:spcPct val="100000"/>
              </a:lnSpc>
              <a:spcBef>
                <a:spcPts val="765"/>
              </a:spcBef>
              <a:buFont typeface="Wingdings" panose="05000000000000000000" charset="0"/>
              <a:buChar char="Ø"/>
              <a:tabLst>
                <a:tab pos="1303020" algn="l"/>
                <a:tab pos="1303655" algn="l"/>
              </a:tabLst>
            </a:pPr>
            <a:r>
              <a:rPr sz="3200" dirty="0">
                <a:latin typeface="Noto Sans CJK JP Regular" panose="020B0500000000000000" charset="-122"/>
                <a:cs typeface="Noto Sans CJK JP Regular" panose="020B0500000000000000" charset="-122"/>
              </a:rPr>
              <a:t>用</a:t>
            </a:r>
            <a:r>
              <a:rPr sz="3200" spc="-10" dirty="0">
                <a:latin typeface="DejaVu Sans" panose="020B0603030804020204"/>
                <a:cs typeface="DejaVu Sans" panose="020B0603030804020204"/>
              </a:rPr>
              <a:t>M</a:t>
            </a:r>
            <a:r>
              <a:rPr sz="3200" spc="-5" dirty="0">
                <a:latin typeface="DejaVu Sans" panose="020B0603030804020204"/>
                <a:cs typeface="DejaVu Sans" panose="020B0603030804020204"/>
              </a:rPr>
              <a:t>ininet</a:t>
            </a:r>
            <a:r>
              <a:rPr sz="3200" dirty="0">
                <a:latin typeface="Noto Sans CJK JP Regular" panose="020B0500000000000000" charset="-122"/>
                <a:cs typeface="Noto Sans CJK JP Regular" panose="020B0500000000000000" charset="-122"/>
              </a:rPr>
              <a:t>搭建数据中心仿真环</a:t>
            </a:r>
            <a:r>
              <a:rPr sz="3200" spc="5" dirty="0">
                <a:latin typeface="Noto Sans CJK JP Regular" panose="020B0500000000000000" charset="-122"/>
                <a:cs typeface="Noto Sans CJK JP Regular" panose="020B0500000000000000" charset="-122"/>
              </a:rPr>
              <a:t>境</a:t>
            </a:r>
            <a:endParaRPr sz="3200">
              <a:latin typeface="Noto Sans CJK JP Regular" panose="020B0500000000000000" charset="-122"/>
              <a:cs typeface="Noto Sans CJK JP Regular" panose="020B0500000000000000"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719579" y="272021"/>
            <a:ext cx="5703570" cy="634365"/>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t>6.2.1	</a:t>
            </a:r>
            <a:r>
              <a:rPr sz="4000" dirty="0">
                <a:latin typeface="Noto Sans CJK JP Regular" panose="020B0500000000000000" charset="-122"/>
                <a:cs typeface="Noto Sans CJK JP Regular" panose="020B0500000000000000" charset="-122"/>
              </a:rPr>
              <a:t>数据中心网络拓</a:t>
            </a:r>
            <a:r>
              <a:rPr sz="4000" spc="-5" dirty="0">
                <a:latin typeface="Noto Sans CJK JP Regular" panose="020B0500000000000000" charset="-122"/>
                <a:cs typeface="Noto Sans CJK JP Regular" panose="020B0500000000000000" charset="-122"/>
              </a:rPr>
              <a:t>扑</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535940" y="1231264"/>
            <a:ext cx="8242934" cy="2830830"/>
          </a:xfrm>
          <a:prstGeom prst="rect">
            <a:avLst/>
          </a:prstGeom>
        </p:spPr>
        <p:txBody>
          <a:bodyPr vert="horz" wrap="square" lIns="0" tIns="13335" rIns="0" bIns="0" rtlCol="0">
            <a:spAutoFit/>
          </a:bodyPr>
          <a:lstStyle/>
          <a:p>
            <a:pPr marL="355600" marR="5080" indent="-342900">
              <a:lnSpc>
                <a:spcPct val="100000"/>
              </a:lnSpc>
              <a:spcBef>
                <a:spcPts val="105"/>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数据中心网络的拓扑设计是一个长期研究的课题。其核心挑战在于</a:t>
            </a:r>
            <a:r>
              <a:rPr sz="2000" spc="5" dirty="0">
                <a:latin typeface="Noto Sans CJK JP Regular" panose="020B0500000000000000" charset="-122"/>
                <a:cs typeface="Noto Sans CJK JP Regular" panose="020B0500000000000000" charset="-122"/>
              </a:rPr>
              <a:t>一 </a:t>
            </a:r>
            <a:r>
              <a:rPr sz="2000" dirty="0">
                <a:latin typeface="Noto Sans CJK JP Regular" panose="020B0500000000000000" charset="-122"/>
                <a:cs typeface="Noto Sans CJK JP Regular" panose="020B0500000000000000" charset="-122"/>
              </a:rPr>
              <a:t>个简单的矛盾冲突，即建设成本、设备规模及资源利用率之间的矛盾</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a:p>
            <a:pPr marL="355600" marR="259080" indent="-342900" algn="just">
              <a:lnSpc>
                <a:spcPct val="100000"/>
              </a:lnSpc>
              <a:spcBef>
                <a:spcPts val="480"/>
              </a:spcBef>
              <a:buFont typeface="DejaVu Sans" panose="020B0603030804020204"/>
              <a:buChar char="•"/>
              <a:tabLst>
                <a:tab pos="355600" algn="l"/>
              </a:tabLst>
            </a:pPr>
            <a:r>
              <a:rPr sz="2000" dirty="0">
                <a:latin typeface="Noto Sans CJK JP Regular" panose="020B0500000000000000" charset="-122"/>
                <a:cs typeface="Noto Sans CJK JP Regular" panose="020B0500000000000000" charset="-122"/>
              </a:rPr>
              <a:t>构建数据中心网络是为了支撑数据中心中服务器主机之间的</a:t>
            </a:r>
            <a:r>
              <a:rPr sz="2000" dirty="0">
                <a:solidFill>
                  <a:srgbClr val="FF0000"/>
                </a:solidFill>
                <a:latin typeface="Noto Sans CJK JP Regular" panose="020B0500000000000000" charset="-122"/>
                <a:cs typeface="Noto Sans CJK JP Regular" panose="020B0500000000000000" charset="-122"/>
              </a:rPr>
              <a:t>东西流量 和南北流量</a:t>
            </a:r>
            <a:r>
              <a:rPr sz="2000" dirty="0">
                <a:latin typeface="Noto Sans CJK JP Regular" panose="020B0500000000000000" charset="-122"/>
                <a:cs typeface="Noto Sans CJK JP Regular" panose="020B0500000000000000" charset="-122"/>
              </a:rPr>
              <a:t>的。数据中心能够提供服务的规模取决于服务器主机的数 量，而构建一个数据中心的成本还需要考虑到支撑其网络通信的交换 机等设备的数量。如何设计数据中心的网络架构，</a:t>
            </a:r>
            <a:r>
              <a:rPr sz="2000" dirty="0">
                <a:solidFill>
                  <a:srgbClr val="FF0000"/>
                </a:solidFill>
                <a:latin typeface="Noto Sans CJK JP Regular" panose="020B0500000000000000" charset="-122"/>
                <a:cs typeface="Noto Sans CJK JP Regular" panose="020B0500000000000000" charset="-122"/>
              </a:rPr>
              <a:t>用尽可能少的交换 机和链路，为尽可能多的服务器主机提供尽可能满的资源利用率</a:t>
            </a:r>
            <a:r>
              <a:rPr sz="2000" dirty="0">
                <a:latin typeface="Noto Sans CJK JP Regular" panose="020B0500000000000000" charset="-122"/>
                <a:cs typeface="Noto Sans CJK JP Regular" panose="020B0500000000000000" charset="-122"/>
              </a:rPr>
              <a:t>，并 不是一个简单的问题。为了设计更加高效的数据中心网络，数据中心 网络的拓扑结构也在不断发生着新的变化</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63220" y="306704"/>
            <a:ext cx="8051165" cy="574040"/>
          </a:xfrm>
          <a:prstGeom prst="rect">
            <a:avLst/>
          </a:prstGeom>
        </p:spPr>
        <p:txBody>
          <a:bodyPr vert="horz" wrap="square" lIns="0" tIns="12700" rIns="0" bIns="0" rtlCol="0">
            <a:spAutoFit/>
          </a:bodyPr>
          <a:lstStyle/>
          <a:p>
            <a:pPr marL="12700">
              <a:lnSpc>
                <a:spcPct val="100000"/>
              </a:lnSpc>
              <a:spcBef>
                <a:spcPts val="100"/>
              </a:spcBef>
            </a:pPr>
            <a:r>
              <a:rPr spc="-5" dirty="0"/>
              <a:t>6.2.2</a:t>
            </a:r>
            <a:r>
              <a:rPr spc="-75" dirty="0"/>
              <a:t> </a:t>
            </a:r>
            <a:r>
              <a:rPr dirty="0">
                <a:latin typeface="Noto Sans CJK JP Regular" panose="020B0500000000000000" charset="-122"/>
                <a:cs typeface="Noto Sans CJK JP Regular" panose="020B0500000000000000" charset="-122"/>
              </a:rPr>
              <a:t>用</a:t>
            </a:r>
            <a:r>
              <a:rPr spc="-5" dirty="0"/>
              <a:t>Mininet</a:t>
            </a:r>
            <a:r>
              <a:rPr dirty="0">
                <a:latin typeface="Noto Sans CJK JP Regular" panose="020B0500000000000000" charset="-122"/>
                <a:cs typeface="Noto Sans CJK JP Regular" panose="020B0500000000000000" charset="-122"/>
              </a:rPr>
              <a:t>搭建数据中心仿真环境</a:t>
            </a:r>
            <a:endParaRPr dirty="0">
              <a:latin typeface="Noto Sans CJK JP Regular" panose="020B0500000000000000" charset="-122"/>
              <a:cs typeface="Noto Sans CJK JP Regular" panose="020B0500000000000000" charset="-122"/>
            </a:endParaRPr>
          </a:p>
        </p:txBody>
      </p:sp>
      <p:sp>
        <p:nvSpPr>
          <p:cNvPr id="3" name="object 3"/>
          <p:cNvSpPr txBox="1"/>
          <p:nvPr/>
        </p:nvSpPr>
        <p:spPr>
          <a:xfrm>
            <a:off x="535940" y="1231264"/>
            <a:ext cx="8048625" cy="1921510"/>
          </a:xfrm>
          <a:prstGeom prst="rect">
            <a:avLst/>
          </a:prstGeom>
        </p:spPr>
        <p:txBody>
          <a:bodyPr vert="horz" wrap="square" lIns="0" tIns="13335" rIns="0" bIns="0" rtlCol="0">
            <a:spAutoFit/>
          </a:bodyPr>
          <a:lstStyle/>
          <a:p>
            <a:pPr marL="355600" marR="142875" indent="-342900">
              <a:lnSpc>
                <a:spcPct val="100000"/>
              </a:lnSpc>
              <a:spcBef>
                <a:spcPts val="105"/>
              </a:spcBef>
              <a:buFont typeface="DejaVu Sans" panose="020B0603030804020204"/>
              <a:buChar char="•"/>
              <a:tabLst>
                <a:tab pos="354965" algn="l"/>
                <a:tab pos="355600" algn="l"/>
              </a:tabLst>
            </a:pPr>
            <a:r>
              <a:rPr sz="2000" dirty="0">
                <a:latin typeface="Noto Sans CJK JP Regular" panose="020B0500000000000000" charset="-122"/>
                <a:cs typeface="Noto Sans CJK JP Regular" panose="020B0500000000000000" charset="-122"/>
              </a:rPr>
              <a:t>为了加深大家对数据中心网络的理解，我们</a:t>
            </a:r>
            <a:r>
              <a:rPr lang="zh-CN" sz="2000" dirty="0">
                <a:latin typeface="Noto Sans CJK JP Regular" panose="020B0500000000000000" charset="-122"/>
                <a:cs typeface="Noto Sans CJK JP Regular" panose="020B0500000000000000" charset="-122"/>
              </a:rPr>
              <a:t>可以</a:t>
            </a:r>
            <a:r>
              <a:rPr sz="2000" dirty="0">
                <a:latin typeface="Noto Sans CJK JP Regular" panose="020B0500000000000000" charset="-122"/>
                <a:cs typeface="Noto Sans CJK JP Regular" panose="020B0500000000000000" charset="-122"/>
              </a:rPr>
              <a:t>用</a:t>
            </a:r>
            <a:r>
              <a:rPr sz="2000" spc="-5" dirty="0">
                <a:latin typeface="DejaVu Sans" panose="020B0603030804020204"/>
                <a:cs typeface="DejaVu Sans" panose="020B0603030804020204"/>
              </a:rPr>
              <a:t>Mininet</a:t>
            </a:r>
            <a:r>
              <a:rPr sz="2000" dirty="0">
                <a:latin typeface="Noto Sans CJK JP Regular" panose="020B0500000000000000" charset="-122"/>
                <a:cs typeface="Noto Sans CJK JP Regular" panose="020B0500000000000000" charset="-122"/>
              </a:rPr>
              <a:t>创建一 个简单的软件定义网络控制的</a:t>
            </a:r>
            <a:r>
              <a:rPr sz="2000" spc="-5" dirty="0">
                <a:latin typeface="DejaVu Sans" panose="020B0603030804020204"/>
                <a:cs typeface="DejaVu Sans" panose="020B0603030804020204"/>
              </a:rPr>
              <a:t>Clos</a:t>
            </a:r>
            <a:r>
              <a:rPr sz="2000" dirty="0">
                <a:latin typeface="Noto Sans CJK JP Regular" panose="020B0500000000000000" charset="-122"/>
                <a:cs typeface="Noto Sans CJK JP Regular" panose="020B0500000000000000" charset="-122"/>
              </a:rPr>
              <a:t>数据中心网络</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a:p>
            <a:pPr marL="355600" marR="5080" indent="-342900" algn="just">
              <a:lnSpc>
                <a:spcPct val="100000"/>
              </a:lnSpc>
              <a:spcBef>
                <a:spcPts val="480"/>
              </a:spcBef>
              <a:buChar char="•"/>
              <a:tabLst>
                <a:tab pos="355600" algn="l"/>
              </a:tabLst>
            </a:pPr>
            <a:r>
              <a:rPr sz="2000" spc="-5" dirty="0">
                <a:latin typeface="DejaVu Sans" panose="020B0603030804020204"/>
                <a:cs typeface="DejaVu Sans" panose="020B0603030804020204"/>
              </a:rPr>
              <a:t>Mininet</a:t>
            </a:r>
            <a:r>
              <a:rPr sz="2000" dirty="0">
                <a:latin typeface="Noto Sans CJK JP Regular" panose="020B0500000000000000" charset="-122"/>
                <a:cs typeface="Noto Sans CJK JP Regular" panose="020B0500000000000000" charset="-122"/>
              </a:rPr>
              <a:t>是一款基于</a:t>
            </a:r>
            <a:r>
              <a:rPr sz="2000" spc="-5" dirty="0">
                <a:latin typeface="DejaVu Sans" panose="020B0603030804020204"/>
                <a:cs typeface="DejaVu Sans" panose="020B0603030804020204"/>
              </a:rPr>
              <a:t>Python</a:t>
            </a:r>
            <a:r>
              <a:rPr sz="2000" dirty="0">
                <a:latin typeface="Noto Sans CJK JP Regular" panose="020B0500000000000000" charset="-122"/>
                <a:cs typeface="Noto Sans CJK JP Regular" panose="020B0500000000000000" charset="-122"/>
              </a:rPr>
              <a:t>和</a:t>
            </a:r>
            <a:r>
              <a:rPr sz="2000" spc="-5" dirty="0">
                <a:latin typeface="DejaVu Sans" panose="020B0603030804020204"/>
                <a:cs typeface="DejaVu Sans" panose="020B0603030804020204"/>
              </a:rPr>
              <a:t>Linux</a:t>
            </a:r>
            <a:r>
              <a:rPr sz="2000" dirty="0">
                <a:latin typeface="Noto Sans CJK JP Regular" panose="020B0500000000000000" charset="-122"/>
                <a:cs typeface="Noto Sans CJK JP Regular" panose="020B0500000000000000" charset="-122"/>
              </a:rPr>
              <a:t>网络命名空间实现的轻量级网</a:t>
            </a:r>
            <a:r>
              <a:rPr sz="2000" spc="5" dirty="0">
                <a:latin typeface="Noto Sans CJK JP Regular" panose="020B0500000000000000" charset="-122"/>
                <a:cs typeface="Noto Sans CJK JP Regular" panose="020B0500000000000000" charset="-122"/>
              </a:rPr>
              <a:t>络 </a:t>
            </a:r>
            <a:r>
              <a:rPr sz="2000" dirty="0">
                <a:latin typeface="Noto Sans CJK JP Regular" panose="020B0500000000000000" charset="-122"/>
                <a:cs typeface="Noto Sans CJK JP Regular" panose="020B0500000000000000" charset="-122"/>
              </a:rPr>
              <a:t>仿真工具。由于其默认支持</a:t>
            </a:r>
            <a:r>
              <a:rPr sz="2000" spc="-5" dirty="0">
                <a:latin typeface="DejaVu Sans" panose="020B0603030804020204"/>
                <a:cs typeface="DejaVu Sans" panose="020B0603030804020204"/>
              </a:rPr>
              <a:t>OpenFlow</a:t>
            </a:r>
            <a:r>
              <a:rPr sz="2000" dirty="0">
                <a:latin typeface="Noto Sans CJK JP Regular" panose="020B0500000000000000" charset="-122"/>
                <a:cs typeface="Noto Sans CJK JP Regular" panose="020B0500000000000000" charset="-122"/>
              </a:rPr>
              <a:t>实现，经常被用于软件定义</a:t>
            </a:r>
            <a:r>
              <a:rPr sz="2000" spc="5" dirty="0">
                <a:latin typeface="Noto Sans CJK JP Regular" panose="020B0500000000000000" charset="-122"/>
                <a:cs typeface="Noto Sans CJK JP Regular" panose="020B0500000000000000" charset="-122"/>
              </a:rPr>
              <a:t>网 </a:t>
            </a:r>
            <a:r>
              <a:rPr sz="2000" dirty="0">
                <a:latin typeface="Noto Sans CJK JP Regular" panose="020B0500000000000000" charset="-122"/>
                <a:cs typeface="Noto Sans CJK JP Regular" panose="020B0500000000000000" charset="-122"/>
              </a:rPr>
              <a:t>络相关的网络仿真实验中。</a:t>
            </a:r>
            <a:r>
              <a:rPr sz="2000" spc="-5" dirty="0">
                <a:latin typeface="DejaVu Sans" panose="020B0603030804020204"/>
                <a:cs typeface="DejaVu Sans" panose="020B0603030804020204"/>
              </a:rPr>
              <a:t>Mininet</a:t>
            </a:r>
            <a:r>
              <a:rPr sz="2000" dirty="0">
                <a:latin typeface="Noto Sans CJK JP Regular" panose="020B0500000000000000" charset="-122"/>
                <a:cs typeface="Noto Sans CJK JP Regular" panose="020B0500000000000000" charset="-122"/>
              </a:rPr>
              <a:t>的最新发布版本</a:t>
            </a:r>
            <a:r>
              <a:rPr sz="2000" spc="-10" dirty="0">
                <a:latin typeface="DejaVu Sans" panose="020B0603030804020204"/>
                <a:cs typeface="DejaVu Sans" panose="020B0603030804020204"/>
              </a:rPr>
              <a:t>2</a:t>
            </a:r>
            <a:r>
              <a:rPr sz="2000" spc="-5" dirty="0">
                <a:latin typeface="DejaVu Sans" panose="020B0603030804020204"/>
                <a:cs typeface="DejaVu Sans" panose="020B0603030804020204"/>
              </a:rPr>
              <a:t>.</a:t>
            </a:r>
            <a:r>
              <a:rPr sz="2000" spc="-10" dirty="0">
                <a:latin typeface="DejaVu Sans" panose="020B0603030804020204"/>
                <a:cs typeface="DejaVu Sans" panose="020B0603030804020204"/>
              </a:rPr>
              <a:t>2</a:t>
            </a:r>
            <a:r>
              <a:rPr sz="2000" spc="-5" dirty="0">
                <a:latin typeface="DejaVu Sans" panose="020B0603030804020204"/>
                <a:cs typeface="DejaVu Sans" panose="020B0603030804020204"/>
              </a:rPr>
              <a:t>.</a:t>
            </a:r>
            <a:r>
              <a:rPr sz="2000" spc="-10" dirty="0">
                <a:latin typeface="DejaVu Sans" panose="020B0603030804020204"/>
                <a:cs typeface="DejaVu Sans" panose="020B0603030804020204"/>
              </a:rPr>
              <a:t>2</a:t>
            </a:r>
            <a:r>
              <a:rPr sz="2000" dirty="0">
                <a:latin typeface="Noto Sans CJK JP Regular" panose="020B0500000000000000" charset="-122"/>
                <a:cs typeface="Noto Sans CJK JP Regular" panose="020B0500000000000000" charset="-122"/>
              </a:rPr>
              <a:t>可以从其官 方网站下载获得</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60525" y="271780"/>
            <a:ext cx="5456555" cy="634365"/>
          </a:xfrm>
          <a:prstGeom prst="rect">
            <a:avLst/>
          </a:prstGeom>
        </p:spPr>
        <p:txBody>
          <a:bodyPr vert="horz" wrap="square" lIns="0" tIns="12065" rIns="0" bIns="0" rtlCol="0">
            <a:spAutoFit/>
          </a:bodyPr>
          <a:lstStyle/>
          <a:p>
            <a:pPr marL="12700">
              <a:lnSpc>
                <a:spcPct val="100000"/>
              </a:lnSpc>
              <a:spcBef>
                <a:spcPts val="95"/>
              </a:spcBef>
            </a:pPr>
            <a:r>
              <a:rPr sz="4000" spc="-5" dirty="0"/>
              <a:t>Mininet</a:t>
            </a:r>
            <a:r>
              <a:rPr sz="4000" dirty="0">
                <a:latin typeface="Noto Sans CJK JP Regular" panose="020B0500000000000000" charset="-122"/>
                <a:cs typeface="Noto Sans CJK JP Regular" panose="020B0500000000000000" charset="-122"/>
              </a:rPr>
              <a:t>的官方网站界</a:t>
            </a:r>
            <a:r>
              <a:rPr sz="4000" spc="-5" dirty="0">
                <a:latin typeface="Noto Sans CJK JP Regular" panose="020B0500000000000000" charset="-122"/>
                <a:cs typeface="Noto Sans CJK JP Regular" panose="020B0500000000000000" charset="-122"/>
              </a:rPr>
              <a:t>面</a:t>
            </a:r>
            <a:endParaRPr sz="4000">
              <a:latin typeface="Noto Sans CJK JP Regular" panose="020B0500000000000000" charset="-122"/>
              <a:cs typeface="Noto Sans CJK JP Regular" panose="020B0500000000000000" charset="-122"/>
            </a:endParaRPr>
          </a:p>
        </p:txBody>
      </p:sp>
      <p:sp>
        <p:nvSpPr>
          <p:cNvPr id="3" name="object 3"/>
          <p:cNvSpPr/>
          <p:nvPr/>
        </p:nvSpPr>
        <p:spPr>
          <a:xfrm>
            <a:off x="973836" y="949452"/>
            <a:ext cx="6926579" cy="3395472"/>
          </a:xfrm>
          <a:prstGeom prst="rect">
            <a:avLst/>
          </a:prstGeom>
          <a:blipFill>
            <a:blip r:embed="rId1" cstate="print"/>
            <a:stretch>
              <a:fillRect/>
            </a:stretch>
          </a:blipFill>
        </p:spPr>
        <p:txBody>
          <a:bodyPr wrap="square" lIns="0" tIns="0" rIns="0" bIns="0" rtlCol="0"/>
          <a:lstStyle/>
          <a:p/>
        </p:txBody>
      </p:sp>
      <p:sp>
        <p:nvSpPr>
          <p:cNvPr id="4" name="object 4"/>
          <p:cNvSpPr txBox="1"/>
          <p:nvPr/>
        </p:nvSpPr>
        <p:spPr>
          <a:xfrm>
            <a:off x="3820159" y="4508182"/>
            <a:ext cx="1504315" cy="148590"/>
          </a:xfrm>
          <a:prstGeom prst="rect">
            <a:avLst/>
          </a:prstGeom>
        </p:spPr>
        <p:txBody>
          <a:bodyPr vert="horz" wrap="square" lIns="0" tIns="13335" rIns="0" bIns="0" rtlCol="0">
            <a:spAutoFit/>
          </a:bodyPr>
          <a:lstStyle/>
          <a:p>
            <a:pPr marL="12700">
              <a:lnSpc>
                <a:spcPct val="100000"/>
              </a:lnSpc>
              <a:spcBef>
                <a:spcPts val="105"/>
              </a:spcBef>
            </a:pPr>
            <a:r>
              <a:rPr sz="800" dirty="0">
                <a:latin typeface="Noto Sans CJK JP Regular" panose="020B0500000000000000" charset="-122"/>
                <a:cs typeface="Noto Sans CJK JP Regular" panose="020B0500000000000000" charset="-122"/>
              </a:rPr>
              <a:t>图</a:t>
            </a:r>
            <a:r>
              <a:rPr sz="800" spc="-5" dirty="0">
                <a:latin typeface="DejaVu Sans" panose="020B0603030804020204"/>
                <a:cs typeface="DejaVu Sans" panose="020B0603030804020204"/>
              </a:rPr>
              <a:t>6.11</a:t>
            </a:r>
            <a:r>
              <a:rPr sz="800" spc="185" dirty="0">
                <a:latin typeface="DejaVu Sans" panose="020B0603030804020204"/>
                <a:cs typeface="DejaVu Sans" panose="020B0603030804020204"/>
              </a:rPr>
              <a:t> </a:t>
            </a:r>
            <a:r>
              <a:rPr sz="800" spc="-5" dirty="0">
                <a:latin typeface="DejaVu Sans" panose="020B0603030804020204"/>
                <a:cs typeface="DejaVu Sans" panose="020B0603030804020204"/>
              </a:rPr>
              <a:t>Mininet</a:t>
            </a:r>
            <a:r>
              <a:rPr sz="800" dirty="0">
                <a:latin typeface="Noto Sans CJK JP Regular" panose="020B0500000000000000" charset="-122"/>
                <a:cs typeface="Noto Sans CJK JP Regular" panose="020B0500000000000000" charset="-122"/>
              </a:rPr>
              <a:t>的官方网站界</a:t>
            </a:r>
            <a:r>
              <a:rPr sz="800" spc="5" dirty="0">
                <a:latin typeface="Noto Sans CJK JP Regular" panose="020B0500000000000000" charset="-122"/>
                <a:cs typeface="Noto Sans CJK JP Regular" panose="020B0500000000000000" charset="-122"/>
              </a:rPr>
              <a:t>面</a:t>
            </a:r>
            <a:endParaRPr sz="800">
              <a:latin typeface="Noto Sans CJK JP Regular" panose="020B0500000000000000" charset="-122"/>
              <a:cs typeface="Noto Sans CJK JP Regular" panose="020B0500000000000000" charset="-122"/>
            </a:endParaRPr>
          </a:p>
        </p:txBody>
      </p:sp>
      <p:sp>
        <p:nvSpPr>
          <p:cNvPr id="5" name="动作按钮: 后退或前一项 4">
            <a:hlinkClick r:id="rId2" action="ppaction://hlinksldjump" highlightClick="1"/>
          </p:cNvPr>
          <p:cNvSpPr/>
          <p:nvPr/>
        </p:nvSpPr>
        <p:spPr>
          <a:xfrm>
            <a:off x="8052118" y="4594860"/>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24150" y="272021"/>
            <a:ext cx="3695065" cy="634365"/>
          </a:xfrm>
          <a:prstGeom prst="rect">
            <a:avLst/>
          </a:prstGeom>
        </p:spPr>
        <p:txBody>
          <a:bodyPr vert="horz" wrap="square" lIns="0" tIns="12065" rIns="0" bIns="0" rtlCol="0">
            <a:spAutoFit/>
          </a:bodyPr>
          <a:lstStyle/>
          <a:p>
            <a:pPr marL="12700">
              <a:lnSpc>
                <a:spcPct val="100000"/>
              </a:lnSpc>
              <a:spcBef>
                <a:spcPts val="95"/>
              </a:spcBef>
              <a:tabLst>
                <a:tab pos="1142365" algn="l"/>
              </a:tabLst>
            </a:pPr>
            <a:r>
              <a:rPr sz="4000" spc="-5" dirty="0"/>
              <a:t>6.3	</a:t>
            </a:r>
            <a:r>
              <a:rPr sz="4000" dirty="0">
                <a:latin typeface="Noto Sans CJK JP Regular" panose="020B0500000000000000" charset="-122"/>
                <a:cs typeface="Noto Sans CJK JP Regular" panose="020B0500000000000000" charset="-122"/>
              </a:rPr>
              <a:t>网络虚拟</a:t>
            </a:r>
            <a:r>
              <a:rPr sz="4000" spc="-5" dirty="0">
                <a:latin typeface="Noto Sans CJK JP Regular" panose="020B0500000000000000" charset="-122"/>
                <a:cs typeface="Noto Sans CJK JP Regular" panose="020B0500000000000000" charset="-122"/>
              </a:rPr>
              <a:t>化</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497205" y="1133601"/>
            <a:ext cx="7822565" cy="1192530"/>
          </a:xfrm>
          <a:prstGeom prst="rect">
            <a:avLst/>
          </a:prstGeom>
        </p:spPr>
        <p:txBody>
          <a:bodyPr vert="horz" wrap="square" lIns="0" tIns="109855" rIns="0" bIns="0" rtlCol="0">
            <a:spAutoFit/>
          </a:bodyPr>
          <a:lstStyle/>
          <a:p>
            <a:pPr marL="469900" lvl="2" indent="-457200">
              <a:lnSpc>
                <a:spcPct val="100000"/>
              </a:lnSpc>
              <a:spcBef>
                <a:spcPts val="865"/>
              </a:spcBef>
              <a:buFont typeface="Wingdings" panose="05000000000000000000" charset="0"/>
              <a:buChar char="Ø"/>
              <a:tabLst>
                <a:tab pos="1303020" algn="l"/>
                <a:tab pos="1303655" algn="l"/>
              </a:tabLst>
            </a:pPr>
            <a:r>
              <a:rPr sz="3200" dirty="0">
                <a:latin typeface="Noto Sans CJK JP Regular" panose="020B0500000000000000" charset="-122"/>
                <a:cs typeface="Noto Sans CJK JP Regular" panose="020B0500000000000000" charset="-122"/>
              </a:rPr>
              <a:t>灵活控制：软件定义网络（</a:t>
            </a:r>
            <a:r>
              <a:rPr sz="3200" dirty="0">
                <a:latin typeface="DejaVu Sans" panose="020B0603030804020204"/>
                <a:cs typeface="DejaVu Sans" panose="020B0603030804020204"/>
              </a:rPr>
              <a:t>SDN</a:t>
            </a:r>
            <a:r>
              <a:rPr sz="3200" dirty="0">
                <a:latin typeface="Noto Sans CJK JP Regular" panose="020B0500000000000000" charset="-122"/>
                <a:cs typeface="Noto Sans CJK JP Regular" panose="020B0500000000000000" charset="-122"/>
              </a:rPr>
              <a:t>）</a:t>
            </a:r>
            <a:endParaRPr sz="3200">
              <a:latin typeface="Noto Sans CJK JP Regular" panose="020B0500000000000000" charset="-122"/>
              <a:cs typeface="Noto Sans CJK JP Regular" panose="020B0500000000000000" charset="-122"/>
            </a:endParaRPr>
          </a:p>
          <a:p>
            <a:pPr marL="469900" lvl="2" indent="-457200">
              <a:lnSpc>
                <a:spcPct val="100000"/>
              </a:lnSpc>
              <a:spcBef>
                <a:spcPts val="765"/>
              </a:spcBef>
              <a:buFont typeface="Wingdings" panose="05000000000000000000" charset="0"/>
              <a:buChar char="Ø"/>
              <a:tabLst>
                <a:tab pos="1303020" algn="l"/>
                <a:tab pos="1303655" algn="l"/>
              </a:tabLst>
            </a:pPr>
            <a:r>
              <a:rPr sz="3200" dirty="0">
                <a:latin typeface="Noto Sans CJK JP Regular" panose="020B0500000000000000" charset="-122"/>
                <a:cs typeface="Noto Sans CJK JP Regular" panose="020B0500000000000000" charset="-122"/>
              </a:rPr>
              <a:t>快速部署：网络功能虚拟化（</a:t>
            </a:r>
            <a:r>
              <a:rPr sz="3200" spc="-5" dirty="0">
                <a:latin typeface="DejaVu Sans" panose="020B0603030804020204"/>
                <a:cs typeface="DejaVu Sans" panose="020B0603030804020204"/>
              </a:rPr>
              <a:t>NFV</a:t>
            </a:r>
            <a:r>
              <a:rPr sz="3200" spc="5" dirty="0">
                <a:latin typeface="Noto Sans CJK JP Regular" panose="020B0500000000000000" charset="-122"/>
                <a:cs typeface="Noto Sans CJK JP Regular" panose="020B0500000000000000" charset="-122"/>
              </a:rPr>
              <a:t>）</a:t>
            </a:r>
            <a:endParaRPr sz="3200">
              <a:latin typeface="Noto Sans CJK JP Regular" panose="020B0500000000000000" charset="-122"/>
              <a:cs typeface="Noto Sans CJK JP Regular" panose="020B0500000000000000"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003300" y="272021"/>
            <a:ext cx="7136765" cy="634365"/>
          </a:xfrm>
          <a:prstGeom prst="rect">
            <a:avLst/>
          </a:prstGeom>
        </p:spPr>
        <p:txBody>
          <a:bodyPr vert="horz" wrap="square" lIns="0" tIns="12065" rIns="0" bIns="0" rtlCol="0">
            <a:spAutoFit/>
          </a:bodyPr>
          <a:lstStyle/>
          <a:p>
            <a:pPr marL="12700">
              <a:lnSpc>
                <a:spcPct val="100000"/>
              </a:lnSpc>
              <a:spcBef>
                <a:spcPts val="95"/>
              </a:spcBef>
            </a:pPr>
            <a:r>
              <a:rPr sz="4000" dirty="0">
                <a:latin typeface="Noto Sans CJK JP Regular" panose="020B0500000000000000" charset="-122"/>
                <a:cs typeface="Noto Sans CJK JP Regular" panose="020B0500000000000000" charset="-122"/>
              </a:rPr>
              <a:t>《云计算原理与实践》课程总</a:t>
            </a:r>
            <a:r>
              <a:rPr sz="4000" spc="-5" dirty="0">
                <a:latin typeface="Noto Sans CJK JP Regular" panose="020B0500000000000000" charset="-122"/>
                <a:cs typeface="Noto Sans CJK JP Regular" panose="020B0500000000000000" charset="-122"/>
              </a:rPr>
              <a:t>览</a:t>
            </a:r>
            <a:endParaRPr sz="4000">
              <a:latin typeface="Noto Sans CJK JP Regular" panose="020B0500000000000000" charset="-122"/>
              <a:cs typeface="Noto Sans CJK JP Regular" panose="020B0500000000000000" charset="-122"/>
            </a:endParaRPr>
          </a:p>
        </p:txBody>
      </p:sp>
      <p:graphicFrame>
        <p:nvGraphicFramePr>
          <p:cNvPr id="1026" name="Object 2"/>
          <p:cNvGraphicFramePr>
            <a:graphicFrameLocks noChangeAspect="1"/>
          </p:cNvGraphicFramePr>
          <p:nvPr/>
        </p:nvGraphicFramePr>
        <p:xfrm>
          <a:off x="660400" y="1562100"/>
          <a:ext cx="7658100" cy="2997200"/>
        </p:xfrm>
        <a:graphic>
          <a:graphicData uri="http://schemas.openxmlformats.org/presentationml/2006/ole">
            <mc:AlternateContent xmlns:mc="http://schemas.openxmlformats.org/markup-compatibility/2006">
              <mc:Choice xmlns:v="urn:schemas-microsoft-com:vml" Requires="v">
                <p:oleObj spid="_x0000_s1025" name="Visio" r:id="rId1" imgW="9537700" imgH="3746500" progId="Visio.Drawing.11">
                  <p:embed/>
                </p:oleObj>
              </mc:Choice>
              <mc:Fallback>
                <p:oleObj name="Visio" r:id="rId1" imgW="9537700" imgH="3746500" progId="Visio.Drawing.11">
                  <p:embed/>
                  <p:pic>
                    <p:nvPicPr>
                      <p:cNvPr id="0" name="图片 1024"/>
                      <p:cNvPicPr>
                        <a:picLocks noChangeAspect="1"/>
                      </p:cNvPicPr>
                      <p:nvPr/>
                    </p:nvPicPr>
                    <p:blipFill>
                      <a:blip r:embed="rId2"/>
                      <a:stretch>
                        <a:fillRect/>
                      </a:stretch>
                    </p:blipFill>
                    <p:spPr>
                      <a:xfrm>
                        <a:off x="660400" y="1562100"/>
                        <a:ext cx="7658100" cy="2997200"/>
                      </a:xfrm>
                      <a:prstGeom prst="rect">
                        <a:avLst/>
                      </a:prstGeom>
                      <a:noFill/>
                      <a:ln w="9525">
                        <a:noFill/>
                      </a:ln>
                    </p:spPr>
                  </p:pic>
                </p:oleObj>
              </mc:Fallback>
            </mc:AlternateContent>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68300" y="306946"/>
            <a:ext cx="8407400" cy="574040"/>
          </a:xfrm>
          <a:prstGeom prst="rect">
            <a:avLst/>
          </a:prstGeom>
        </p:spPr>
        <p:txBody>
          <a:bodyPr vert="horz" wrap="square" lIns="0" tIns="12700" rIns="0" bIns="0" rtlCol="0">
            <a:spAutoFit/>
          </a:bodyPr>
          <a:lstStyle/>
          <a:p>
            <a:pPr marL="12700">
              <a:lnSpc>
                <a:spcPct val="100000"/>
              </a:lnSpc>
              <a:spcBef>
                <a:spcPts val="100"/>
              </a:spcBef>
              <a:tabLst>
                <a:tab pos="1466215" algn="l"/>
              </a:tabLst>
            </a:pPr>
            <a:r>
              <a:rPr spc="-5" dirty="0"/>
              <a:t>6</a:t>
            </a:r>
            <a:r>
              <a:rPr dirty="0"/>
              <a:t>.</a:t>
            </a:r>
            <a:r>
              <a:rPr spc="-5" dirty="0"/>
              <a:t>3</a:t>
            </a:r>
            <a:r>
              <a:rPr dirty="0"/>
              <a:t>.1	</a:t>
            </a:r>
            <a:r>
              <a:rPr dirty="0">
                <a:latin typeface="Noto Sans CJK JP Regular" panose="020B0500000000000000" charset="-122"/>
                <a:cs typeface="Noto Sans CJK JP Regular" panose="020B0500000000000000" charset="-122"/>
              </a:rPr>
              <a:t>灵活控制：软件定义网络（</a:t>
            </a:r>
            <a:r>
              <a:rPr spc="-5" dirty="0"/>
              <a:t>SD</a:t>
            </a:r>
            <a:r>
              <a:rPr dirty="0"/>
              <a:t>N</a:t>
            </a:r>
            <a:r>
              <a:rPr dirty="0">
                <a:latin typeface="Noto Sans CJK JP Regular" panose="020B0500000000000000" charset="-122"/>
                <a:cs typeface="Noto Sans CJK JP Regular" panose="020B0500000000000000" charset="-122"/>
              </a:rPr>
              <a:t>）</a:t>
            </a:r>
            <a:endParaRPr dirty="0">
              <a:latin typeface="Noto Sans CJK JP Regular" panose="020B0500000000000000" charset="-122"/>
              <a:cs typeface="Noto Sans CJK JP Regular" panose="020B0500000000000000" charset="-122"/>
            </a:endParaRPr>
          </a:p>
        </p:txBody>
      </p:sp>
      <p:sp>
        <p:nvSpPr>
          <p:cNvPr id="3" name="object 3"/>
          <p:cNvSpPr txBox="1"/>
          <p:nvPr/>
        </p:nvSpPr>
        <p:spPr>
          <a:xfrm>
            <a:off x="438150" y="1094105"/>
            <a:ext cx="8242934" cy="2769870"/>
          </a:xfrm>
          <a:prstGeom prst="rect">
            <a:avLst/>
          </a:prstGeom>
        </p:spPr>
        <p:txBody>
          <a:bodyPr vert="horz" wrap="square" lIns="0" tIns="13335" rIns="0" bIns="0" rtlCol="0">
            <a:spAutoFit/>
          </a:bodyPr>
          <a:lstStyle/>
          <a:p>
            <a:pPr marL="355600" marR="259080" indent="-342900" algn="just">
              <a:lnSpc>
                <a:spcPct val="100000"/>
              </a:lnSpc>
              <a:spcBef>
                <a:spcPts val="105"/>
              </a:spcBef>
              <a:buFont typeface="DejaVu Sans" panose="020B0603030804020204"/>
              <a:buChar char="•"/>
              <a:tabLst>
                <a:tab pos="355600" algn="l"/>
              </a:tabLst>
            </a:pPr>
            <a:r>
              <a:rPr sz="2000" dirty="0">
                <a:latin typeface="Noto Sans CJK JP Regular" panose="020B0500000000000000" charset="-122"/>
                <a:cs typeface="Noto Sans CJK JP Regular" panose="020B0500000000000000" charset="-122"/>
              </a:rPr>
              <a:t>构成网络的核心是交换机、路由器以及诸多的网络中间盒。而这些设 备的制造规范大多为</a:t>
            </a:r>
            <a:r>
              <a:rPr sz="2000" spc="-5" dirty="0">
                <a:latin typeface="DejaVu Sans" panose="020B0603030804020204"/>
                <a:cs typeface="DejaVu Sans" panose="020B0603030804020204"/>
              </a:rPr>
              <a:t>Cisco</a:t>
            </a:r>
            <a:r>
              <a:rPr sz="2000" dirty="0">
                <a:latin typeface="Noto Sans CJK JP Regular" panose="020B0500000000000000" charset="-122"/>
                <a:cs typeface="Noto Sans CJK JP Regular" panose="020B0500000000000000" charset="-122"/>
              </a:rPr>
              <a:t>、</a:t>
            </a:r>
            <a:r>
              <a:rPr sz="2000" spc="-10" dirty="0">
                <a:latin typeface="DejaVu Sans" panose="020B0603030804020204"/>
                <a:cs typeface="DejaVu Sans" panose="020B0603030804020204"/>
              </a:rPr>
              <a:t>Broadcom</a:t>
            </a:r>
            <a:r>
              <a:rPr sz="2000" dirty="0">
                <a:latin typeface="Noto Sans CJK JP Regular" panose="020B0500000000000000" charset="-122"/>
                <a:cs typeface="Noto Sans CJK JP Regular" panose="020B0500000000000000" charset="-122"/>
              </a:rPr>
              <a:t>等通信厂商所垄断，并不</a:t>
            </a:r>
            <a:r>
              <a:rPr sz="2000" spc="5" dirty="0">
                <a:latin typeface="Noto Sans CJK JP Regular" panose="020B0500000000000000" charset="-122"/>
                <a:cs typeface="Noto Sans CJK JP Regular" panose="020B0500000000000000" charset="-122"/>
              </a:rPr>
              <a:t>具 </a:t>
            </a:r>
            <a:r>
              <a:rPr sz="2000" dirty="0">
                <a:latin typeface="Noto Sans CJK JP Regular" panose="020B0500000000000000" charset="-122"/>
                <a:cs typeface="Noto Sans CJK JP Regular" panose="020B0500000000000000" charset="-122"/>
              </a:rPr>
              <a:t>有开放性与扩展性。因此，长期以来，网络设备的</a:t>
            </a:r>
            <a:r>
              <a:rPr sz="2000" dirty="0">
                <a:solidFill>
                  <a:srgbClr val="FF0000"/>
                </a:solidFill>
                <a:latin typeface="Noto Sans CJK JP Regular" panose="020B0500000000000000" charset="-122"/>
                <a:cs typeface="Noto Sans CJK JP Regular" panose="020B0500000000000000" charset="-122"/>
              </a:rPr>
              <a:t>硬件规范和软件规 范都十分闭塞</a:t>
            </a:r>
            <a:r>
              <a:rPr sz="2000" dirty="0">
                <a:latin typeface="Noto Sans CJK JP Regular" panose="020B0500000000000000" charset="-122"/>
                <a:cs typeface="Noto Sans CJK JP Regular" panose="020B0500000000000000" charset="-122"/>
              </a:rPr>
              <a:t>。尤其是对于路由协议等标准的支持，用户并没有主导 权。对于新的网络控制协议的支持，需要通过用户与厂商沟通之后， 经过长期的生产线流程，才能形成最终可用的产品。</a:t>
            </a:r>
            <a:r>
              <a:rPr sz="2000" dirty="0">
                <a:solidFill>
                  <a:srgbClr val="FF0000"/>
                </a:solidFill>
                <a:latin typeface="Noto Sans CJK JP Regular" panose="020B0500000000000000" charset="-122"/>
                <a:cs typeface="Noto Sans CJK JP Regular" panose="020B0500000000000000" charset="-122"/>
              </a:rPr>
              <a:t>尽管对于网络的 自动化管理，已有</a:t>
            </a:r>
            <a:r>
              <a:rPr sz="2000" spc="-5" dirty="0">
                <a:solidFill>
                  <a:srgbClr val="FF0000"/>
                </a:solidFill>
                <a:latin typeface="DejaVu Sans" panose="020B0603030804020204"/>
                <a:cs typeface="DejaVu Sans" panose="020B0603030804020204"/>
              </a:rPr>
              <a:t>SNMP</a:t>
            </a:r>
            <a:r>
              <a:rPr sz="2000" dirty="0">
                <a:solidFill>
                  <a:srgbClr val="FF0000"/>
                </a:solidFill>
                <a:latin typeface="Noto Sans CJK JP Regular" panose="020B0500000000000000" charset="-122"/>
                <a:cs typeface="Noto Sans CJK JP Regular" panose="020B0500000000000000" charset="-122"/>
              </a:rPr>
              <a:t>等规范化的协议来定义，但这些网络管理</a:t>
            </a:r>
            <a:r>
              <a:rPr sz="2000" spc="5" dirty="0">
                <a:solidFill>
                  <a:srgbClr val="FF0000"/>
                </a:solidFill>
                <a:latin typeface="Noto Sans CJK JP Regular" panose="020B0500000000000000" charset="-122"/>
                <a:cs typeface="Noto Sans CJK JP Regular" panose="020B0500000000000000" charset="-122"/>
              </a:rPr>
              <a:t>协 </a:t>
            </a:r>
            <a:r>
              <a:rPr sz="2000" dirty="0">
                <a:solidFill>
                  <a:srgbClr val="FF0000"/>
                </a:solidFill>
                <a:latin typeface="Noto Sans CJK JP Regular" panose="020B0500000000000000" charset="-122"/>
                <a:cs typeface="Noto Sans CJK JP Regular" panose="020B0500000000000000" charset="-122"/>
              </a:rPr>
              <a:t>议并不能直接对网络设备的行为，尤其是路由转发策略等进行控制</a:t>
            </a:r>
            <a:r>
              <a:rPr sz="2000" spc="5" dirty="0">
                <a:solidFill>
                  <a:srgbClr val="FF0000"/>
                </a:solidFill>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a:p>
            <a:pPr marL="355600">
              <a:lnSpc>
                <a:spcPct val="100000"/>
              </a:lnSpc>
            </a:pPr>
            <a:r>
              <a:rPr sz="2000" dirty="0">
                <a:latin typeface="Noto Sans CJK JP Regular" panose="020B0500000000000000" charset="-122"/>
                <a:cs typeface="Noto Sans CJK JP Regular" panose="020B0500000000000000" charset="-122"/>
              </a:rPr>
              <a:t>为了能够更快速地改变网络的行为，软件定义网络的理念便应运而生</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03375" y="272021"/>
            <a:ext cx="5935980" cy="634365"/>
          </a:xfrm>
          <a:prstGeom prst="rect">
            <a:avLst/>
          </a:prstGeom>
        </p:spPr>
        <p:txBody>
          <a:bodyPr vert="horz" wrap="square" lIns="0" tIns="12065" rIns="0" bIns="0" rtlCol="0">
            <a:spAutoFit/>
          </a:bodyPr>
          <a:lstStyle/>
          <a:p>
            <a:pPr marL="12700">
              <a:lnSpc>
                <a:spcPct val="100000"/>
              </a:lnSpc>
              <a:spcBef>
                <a:spcPts val="95"/>
              </a:spcBef>
            </a:pPr>
            <a:r>
              <a:rPr sz="4000" spc="-5" dirty="0"/>
              <a:t>1</a:t>
            </a:r>
            <a:r>
              <a:rPr sz="4000" dirty="0">
                <a:latin typeface="Noto Sans CJK JP Regular" panose="020B0500000000000000" charset="-122"/>
                <a:cs typeface="Noto Sans CJK JP Regular" panose="020B0500000000000000" charset="-122"/>
              </a:rPr>
              <a:t>．软件定义网络基础架</a:t>
            </a:r>
            <a:r>
              <a:rPr sz="4000" spc="-5" dirty="0">
                <a:latin typeface="Noto Sans CJK JP Regular" panose="020B0500000000000000" charset="-122"/>
                <a:cs typeface="Noto Sans CJK JP Regular" panose="020B0500000000000000" charset="-122"/>
              </a:rPr>
              <a:t>构</a:t>
            </a:r>
            <a:endParaRPr sz="4000">
              <a:latin typeface="Noto Sans CJK JP Regular" panose="020B0500000000000000" charset="-122"/>
              <a:cs typeface="Noto Sans CJK JP Regular" panose="020B0500000000000000" charset="-122"/>
            </a:endParaRPr>
          </a:p>
        </p:txBody>
      </p:sp>
      <p:sp>
        <p:nvSpPr>
          <p:cNvPr id="3" name="object 3"/>
          <p:cNvSpPr/>
          <p:nvPr/>
        </p:nvSpPr>
        <p:spPr>
          <a:xfrm>
            <a:off x="1914144" y="1120139"/>
            <a:ext cx="5315711" cy="2904743"/>
          </a:xfrm>
          <a:prstGeom prst="rect">
            <a:avLst/>
          </a:prstGeom>
          <a:blipFill>
            <a:blip r:embed="rId1" cstate="print"/>
            <a:stretch>
              <a:fillRect/>
            </a:stretch>
          </a:blipFill>
        </p:spPr>
        <p:txBody>
          <a:bodyPr wrap="square" lIns="0" tIns="0" rIns="0" bIns="0" rtlCol="0"/>
          <a:lstStyle/>
          <a:p/>
        </p:txBody>
      </p:sp>
      <p:sp>
        <p:nvSpPr>
          <p:cNvPr id="4" name="object 4"/>
          <p:cNvSpPr txBox="1"/>
          <p:nvPr/>
        </p:nvSpPr>
        <p:spPr>
          <a:xfrm>
            <a:off x="3785234" y="4252277"/>
            <a:ext cx="1573530" cy="148590"/>
          </a:xfrm>
          <a:prstGeom prst="rect">
            <a:avLst/>
          </a:prstGeom>
        </p:spPr>
        <p:txBody>
          <a:bodyPr vert="horz" wrap="square" lIns="0" tIns="13335" rIns="0" bIns="0" rtlCol="0">
            <a:spAutoFit/>
          </a:bodyPr>
          <a:lstStyle/>
          <a:p>
            <a:pPr marL="12700">
              <a:lnSpc>
                <a:spcPct val="100000"/>
              </a:lnSpc>
              <a:spcBef>
                <a:spcPts val="105"/>
              </a:spcBef>
            </a:pPr>
            <a:r>
              <a:rPr sz="800" dirty="0">
                <a:latin typeface="Noto Sans CJK JP Regular" panose="020B0500000000000000" charset="-122"/>
                <a:cs typeface="Noto Sans CJK JP Regular" panose="020B0500000000000000" charset="-122"/>
              </a:rPr>
              <a:t>图</a:t>
            </a:r>
            <a:r>
              <a:rPr sz="800" spc="-5" dirty="0">
                <a:latin typeface="DejaVu Sans" panose="020B0603030804020204"/>
                <a:cs typeface="DejaVu Sans" panose="020B0603030804020204"/>
              </a:rPr>
              <a:t>6.1</a:t>
            </a:r>
            <a:r>
              <a:rPr sz="800" spc="175" dirty="0">
                <a:latin typeface="DejaVu Sans" panose="020B0603030804020204"/>
                <a:cs typeface="DejaVu Sans" panose="020B0603030804020204"/>
              </a:rPr>
              <a:t> </a:t>
            </a:r>
            <a:r>
              <a:rPr sz="800" dirty="0">
                <a:latin typeface="Noto Sans CJK JP Regular" panose="020B0500000000000000" charset="-122"/>
                <a:cs typeface="Noto Sans CJK JP Regular" panose="020B0500000000000000" charset="-122"/>
              </a:rPr>
              <a:t>软件定义网络系统总体结</a:t>
            </a:r>
            <a:r>
              <a:rPr sz="800" spc="5" dirty="0">
                <a:latin typeface="Noto Sans CJK JP Regular" panose="020B0500000000000000" charset="-122"/>
                <a:cs typeface="Noto Sans CJK JP Regular" panose="020B0500000000000000" charset="-122"/>
              </a:rPr>
              <a:t>构</a:t>
            </a:r>
            <a:endParaRPr sz="800">
              <a:latin typeface="Noto Sans CJK JP Regular" panose="020B0500000000000000" charset="-122"/>
              <a:cs typeface="Noto Sans CJK JP Regular" panose="020B0500000000000000"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60705" y="272021"/>
            <a:ext cx="8021320" cy="634365"/>
          </a:xfrm>
          <a:prstGeom prst="rect">
            <a:avLst/>
          </a:prstGeom>
        </p:spPr>
        <p:txBody>
          <a:bodyPr vert="horz" wrap="square" lIns="0" tIns="12065" rIns="0" bIns="0" rtlCol="0">
            <a:spAutoFit/>
          </a:bodyPr>
          <a:lstStyle/>
          <a:p>
            <a:pPr marL="12700">
              <a:lnSpc>
                <a:spcPct val="100000"/>
              </a:lnSpc>
              <a:spcBef>
                <a:spcPts val="95"/>
              </a:spcBef>
            </a:pPr>
            <a:r>
              <a:rPr sz="4000" spc="-5" dirty="0"/>
              <a:t>2</a:t>
            </a:r>
            <a:r>
              <a:rPr sz="4000" spc="-5" dirty="0">
                <a:latin typeface="Noto Sans CJK JP Regular" panose="020B0500000000000000" charset="-122"/>
                <a:cs typeface="Noto Sans CJK JP Regular" panose="020B0500000000000000" charset="-122"/>
              </a:rPr>
              <a:t>．</a:t>
            </a:r>
            <a:r>
              <a:rPr sz="4000" dirty="0">
                <a:latin typeface="Noto Sans CJK JP Regular" panose="020B0500000000000000" charset="-122"/>
                <a:cs typeface="Noto Sans CJK JP Regular" panose="020B0500000000000000" charset="-122"/>
              </a:rPr>
              <a:t>基于</a:t>
            </a:r>
            <a:r>
              <a:rPr sz="4000" spc="-5" dirty="0"/>
              <a:t>OpenFlow</a:t>
            </a:r>
            <a:r>
              <a:rPr sz="4000" dirty="0">
                <a:latin typeface="Noto Sans CJK JP Regular" panose="020B0500000000000000" charset="-122"/>
                <a:cs typeface="Noto Sans CJK JP Regular" panose="020B0500000000000000" charset="-122"/>
              </a:rPr>
              <a:t>的</a:t>
            </a:r>
            <a:r>
              <a:rPr sz="4000" spc="-5" dirty="0"/>
              <a:t>SDN</a:t>
            </a:r>
            <a:r>
              <a:rPr sz="4000" dirty="0">
                <a:latin typeface="Noto Sans CJK JP Regular" panose="020B0500000000000000" charset="-122"/>
                <a:cs typeface="Noto Sans CJK JP Regular" panose="020B0500000000000000" charset="-122"/>
              </a:rPr>
              <a:t>系统架</a:t>
            </a:r>
            <a:r>
              <a:rPr sz="4000" spc="-5" dirty="0">
                <a:latin typeface="Noto Sans CJK JP Regular" panose="020B0500000000000000" charset="-122"/>
                <a:cs typeface="Noto Sans CJK JP Regular" panose="020B0500000000000000" charset="-122"/>
              </a:rPr>
              <a:t>构</a:t>
            </a:r>
            <a:endParaRPr sz="4000">
              <a:latin typeface="Noto Sans CJK JP Regular" panose="020B0500000000000000" charset="-122"/>
              <a:cs typeface="Noto Sans CJK JP Regular" panose="020B0500000000000000" charset="-122"/>
            </a:endParaRPr>
          </a:p>
        </p:txBody>
      </p:sp>
      <p:sp>
        <p:nvSpPr>
          <p:cNvPr id="3" name="object 3"/>
          <p:cNvSpPr/>
          <p:nvPr/>
        </p:nvSpPr>
        <p:spPr>
          <a:xfrm>
            <a:off x="457200" y="1050036"/>
            <a:ext cx="3566160" cy="3043428"/>
          </a:xfrm>
          <a:prstGeom prst="rect">
            <a:avLst/>
          </a:prstGeom>
          <a:blipFill>
            <a:blip r:embed="rId1" cstate="print"/>
            <a:stretch>
              <a:fillRect/>
            </a:stretch>
          </a:blipFill>
        </p:spPr>
        <p:txBody>
          <a:bodyPr wrap="square" lIns="0" tIns="0" rIns="0" bIns="0" rtlCol="0"/>
          <a:lstStyle/>
          <a:p/>
        </p:txBody>
      </p:sp>
      <p:sp>
        <p:nvSpPr>
          <p:cNvPr id="4" name="object 4"/>
          <p:cNvSpPr txBox="1"/>
          <p:nvPr/>
        </p:nvSpPr>
        <p:spPr>
          <a:xfrm>
            <a:off x="1597660" y="4404359"/>
            <a:ext cx="1284605" cy="148590"/>
          </a:xfrm>
          <a:prstGeom prst="rect">
            <a:avLst/>
          </a:prstGeom>
        </p:spPr>
        <p:txBody>
          <a:bodyPr vert="horz" wrap="square" lIns="0" tIns="13335" rIns="0" bIns="0" rtlCol="0">
            <a:spAutoFit/>
          </a:bodyPr>
          <a:lstStyle/>
          <a:p>
            <a:pPr marL="12700">
              <a:lnSpc>
                <a:spcPct val="100000"/>
              </a:lnSpc>
              <a:spcBef>
                <a:spcPts val="105"/>
              </a:spcBef>
            </a:pPr>
            <a:r>
              <a:rPr sz="800" dirty="0">
                <a:latin typeface="Noto Sans CJK JP Regular" panose="020B0500000000000000" charset="-122"/>
                <a:cs typeface="Noto Sans CJK JP Regular" panose="020B0500000000000000" charset="-122"/>
              </a:rPr>
              <a:t>图</a:t>
            </a:r>
            <a:r>
              <a:rPr sz="800" spc="-5" dirty="0">
                <a:latin typeface="DejaVu Sans" panose="020B0603030804020204"/>
                <a:cs typeface="DejaVu Sans" panose="020B0603030804020204"/>
              </a:rPr>
              <a:t>6.2</a:t>
            </a:r>
            <a:r>
              <a:rPr sz="800" spc="185" dirty="0">
                <a:latin typeface="DejaVu Sans" panose="020B0603030804020204"/>
                <a:cs typeface="DejaVu Sans" panose="020B0603030804020204"/>
              </a:rPr>
              <a:t> </a:t>
            </a:r>
            <a:r>
              <a:rPr sz="800" spc="-5" dirty="0">
                <a:latin typeface="DejaVu Sans" panose="020B0603030804020204"/>
                <a:cs typeface="DejaVu Sans" panose="020B0603030804020204"/>
              </a:rPr>
              <a:t>SDN</a:t>
            </a:r>
            <a:r>
              <a:rPr sz="800" dirty="0">
                <a:latin typeface="Noto Sans CJK JP Regular" panose="020B0500000000000000" charset="-122"/>
                <a:cs typeface="Noto Sans CJK JP Regular" panose="020B0500000000000000" charset="-122"/>
              </a:rPr>
              <a:t>控制器基本架</a:t>
            </a:r>
            <a:r>
              <a:rPr sz="800" spc="5" dirty="0">
                <a:latin typeface="Noto Sans CJK JP Regular" panose="020B0500000000000000" charset="-122"/>
                <a:cs typeface="Noto Sans CJK JP Regular" panose="020B0500000000000000" charset="-122"/>
              </a:rPr>
              <a:t>构</a:t>
            </a:r>
            <a:endParaRPr sz="800">
              <a:latin typeface="Noto Sans CJK JP Regular" panose="020B0500000000000000" charset="-122"/>
              <a:cs typeface="Noto Sans CJK JP Regular" panose="020B0500000000000000" charset="-122"/>
            </a:endParaRPr>
          </a:p>
        </p:txBody>
      </p:sp>
      <p:sp>
        <p:nvSpPr>
          <p:cNvPr id="5" name="object 5"/>
          <p:cNvSpPr/>
          <p:nvPr/>
        </p:nvSpPr>
        <p:spPr>
          <a:xfrm>
            <a:off x="4248911" y="1251203"/>
            <a:ext cx="4437888" cy="2555748"/>
          </a:xfrm>
          <a:prstGeom prst="rect">
            <a:avLst/>
          </a:prstGeom>
          <a:blipFill>
            <a:blip r:embed="rId2" cstate="print"/>
            <a:stretch>
              <a:fillRect/>
            </a:stretch>
          </a:blipFill>
        </p:spPr>
        <p:txBody>
          <a:bodyPr wrap="square" lIns="0" tIns="0" rIns="0" bIns="0" rtlCol="0"/>
          <a:lstStyle/>
          <a:p/>
        </p:txBody>
      </p:sp>
      <p:sp>
        <p:nvSpPr>
          <p:cNvPr id="6" name="object 6"/>
          <p:cNvSpPr txBox="1"/>
          <p:nvPr/>
        </p:nvSpPr>
        <p:spPr>
          <a:xfrm>
            <a:off x="5820409" y="4081462"/>
            <a:ext cx="1296035" cy="148590"/>
          </a:xfrm>
          <a:prstGeom prst="rect">
            <a:avLst/>
          </a:prstGeom>
        </p:spPr>
        <p:txBody>
          <a:bodyPr vert="horz" wrap="square" lIns="0" tIns="13335" rIns="0" bIns="0" rtlCol="0">
            <a:spAutoFit/>
          </a:bodyPr>
          <a:lstStyle/>
          <a:p>
            <a:pPr marL="12700">
              <a:lnSpc>
                <a:spcPct val="100000"/>
              </a:lnSpc>
              <a:spcBef>
                <a:spcPts val="105"/>
              </a:spcBef>
            </a:pPr>
            <a:r>
              <a:rPr sz="800" dirty="0">
                <a:latin typeface="Noto Sans CJK JP Regular" panose="020B0500000000000000" charset="-122"/>
                <a:cs typeface="Noto Sans CJK JP Regular" panose="020B0500000000000000" charset="-122"/>
              </a:rPr>
              <a:t>图</a:t>
            </a:r>
            <a:r>
              <a:rPr sz="800" spc="-5" dirty="0">
                <a:latin typeface="DejaVu Sans" panose="020B0603030804020204"/>
                <a:cs typeface="DejaVu Sans" panose="020B0603030804020204"/>
              </a:rPr>
              <a:t>6.3</a:t>
            </a:r>
            <a:r>
              <a:rPr sz="800" spc="210" dirty="0">
                <a:latin typeface="DejaVu Sans" panose="020B0603030804020204"/>
                <a:cs typeface="DejaVu Sans" panose="020B0603030804020204"/>
              </a:rPr>
              <a:t> </a:t>
            </a:r>
            <a:r>
              <a:rPr sz="800" spc="-5" dirty="0">
                <a:latin typeface="DejaVu Sans" panose="020B0603030804020204"/>
                <a:cs typeface="DejaVu Sans" panose="020B0603030804020204"/>
              </a:rPr>
              <a:t>OpenFlow</a:t>
            </a:r>
            <a:r>
              <a:rPr sz="800" spc="-25" dirty="0">
                <a:latin typeface="DejaVu Sans" panose="020B0603030804020204"/>
                <a:cs typeface="DejaVu Sans" panose="020B0603030804020204"/>
              </a:rPr>
              <a:t> </a:t>
            </a:r>
            <a:r>
              <a:rPr sz="800" dirty="0">
                <a:latin typeface="Noto Sans CJK JP Regular" panose="020B0500000000000000" charset="-122"/>
                <a:cs typeface="Noto Sans CJK JP Regular" panose="020B0500000000000000" charset="-122"/>
              </a:rPr>
              <a:t>流表示</a:t>
            </a:r>
            <a:r>
              <a:rPr sz="800" spc="5" dirty="0">
                <a:latin typeface="Noto Sans CJK JP Regular" panose="020B0500000000000000" charset="-122"/>
                <a:cs typeface="Noto Sans CJK JP Regular" panose="020B0500000000000000" charset="-122"/>
              </a:rPr>
              <a:t>例</a:t>
            </a:r>
            <a:endParaRPr sz="800">
              <a:latin typeface="Noto Sans CJK JP Regular" panose="020B0500000000000000" charset="-122"/>
              <a:cs typeface="Noto Sans CJK JP Regular" panose="020B0500000000000000"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22934" y="272021"/>
            <a:ext cx="7897495" cy="634365"/>
          </a:xfrm>
          <a:prstGeom prst="rect">
            <a:avLst/>
          </a:prstGeom>
        </p:spPr>
        <p:txBody>
          <a:bodyPr vert="horz" wrap="square" lIns="0" tIns="12065" rIns="0" bIns="0" rtlCol="0">
            <a:spAutoFit/>
          </a:bodyPr>
          <a:lstStyle/>
          <a:p>
            <a:pPr marL="12700">
              <a:lnSpc>
                <a:spcPct val="100000"/>
              </a:lnSpc>
              <a:spcBef>
                <a:spcPts val="95"/>
              </a:spcBef>
            </a:pPr>
            <a:r>
              <a:rPr sz="4000" spc="-5" dirty="0"/>
              <a:t>3</a:t>
            </a:r>
            <a:r>
              <a:rPr sz="4000" spc="-5" dirty="0">
                <a:latin typeface="Noto Sans CJK JP Regular" panose="020B0500000000000000" charset="-122"/>
                <a:cs typeface="Noto Sans CJK JP Regular" panose="020B0500000000000000" charset="-122"/>
              </a:rPr>
              <a:t>．</a:t>
            </a:r>
            <a:r>
              <a:rPr sz="4000" dirty="0">
                <a:latin typeface="Noto Sans CJK JP Regular" panose="020B0500000000000000" charset="-122"/>
                <a:cs typeface="Noto Sans CJK JP Regular" panose="020B0500000000000000" charset="-122"/>
              </a:rPr>
              <a:t>使用</a:t>
            </a:r>
            <a:r>
              <a:rPr sz="4000" spc="-5" dirty="0"/>
              <a:t>OpenDaylight</a:t>
            </a:r>
            <a:r>
              <a:rPr sz="4000" dirty="0">
                <a:latin typeface="Noto Sans CJK JP Regular" panose="020B0500000000000000" charset="-122"/>
                <a:cs typeface="Noto Sans CJK JP Regular" panose="020B0500000000000000" charset="-122"/>
              </a:rPr>
              <a:t>管理云网</a:t>
            </a:r>
            <a:r>
              <a:rPr sz="4000" spc="-5" dirty="0">
                <a:latin typeface="Noto Sans CJK JP Regular" panose="020B0500000000000000" charset="-122"/>
                <a:cs typeface="Noto Sans CJK JP Regular" panose="020B0500000000000000" charset="-122"/>
              </a:rPr>
              <a:t>络</a:t>
            </a:r>
            <a:endParaRPr sz="4000">
              <a:latin typeface="Noto Sans CJK JP Regular" panose="020B0500000000000000" charset="-122"/>
              <a:cs typeface="Noto Sans CJK JP Regular" panose="020B0500000000000000" charset="-122"/>
            </a:endParaRPr>
          </a:p>
        </p:txBody>
      </p:sp>
      <p:sp>
        <p:nvSpPr>
          <p:cNvPr id="3" name="object 3"/>
          <p:cNvSpPr/>
          <p:nvPr/>
        </p:nvSpPr>
        <p:spPr>
          <a:xfrm>
            <a:off x="1761744" y="1200911"/>
            <a:ext cx="5462015" cy="2929128"/>
          </a:xfrm>
          <a:prstGeom prst="rect">
            <a:avLst/>
          </a:prstGeom>
          <a:blipFill>
            <a:blip r:embed="rId1" cstate="print"/>
            <a:stretch>
              <a:fillRect/>
            </a:stretch>
          </a:blipFill>
        </p:spPr>
        <p:txBody>
          <a:bodyPr wrap="square" lIns="0" tIns="0" rIns="0" bIns="0" rtlCol="0"/>
          <a:lstStyle/>
          <a:p/>
        </p:txBody>
      </p:sp>
      <p:sp>
        <p:nvSpPr>
          <p:cNvPr id="4" name="object 4"/>
          <p:cNvSpPr txBox="1"/>
          <p:nvPr/>
        </p:nvSpPr>
        <p:spPr>
          <a:xfrm>
            <a:off x="3764279" y="4343717"/>
            <a:ext cx="1457325" cy="148590"/>
          </a:xfrm>
          <a:prstGeom prst="rect">
            <a:avLst/>
          </a:prstGeom>
        </p:spPr>
        <p:txBody>
          <a:bodyPr vert="horz" wrap="square" lIns="0" tIns="13335" rIns="0" bIns="0" rtlCol="0">
            <a:spAutoFit/>
          </a:bodyPr>
          <a:lstStyle/>
          <a:p>
            <a:pPr marL="12700">
              <a:lnSpc>
                <a:spcPct val="100000"/>
              </a:lnSpc>
              <a:spcBef>
                <a:spcPts val="105"/>
              </a:spcBef>
            </a:pPr>
            <a:r>
              <a:rPr sz="800" dirty="0">
                <a:latin typeface="Noto Sans CJK JP Regular" panose="020B0500000000000000" charset="-122"/>
                <a:cs typeface="Noto Sans CJK JP Regular" panose="020B0500000000000000" charset="-122"/>
              </a:rPr>
              <a:t>图</a:t>
            </a:r>
            <a:r>
              <a:rPr sz="800" spc="-5" dirty="0">
                <a:latin typeface="DejaVu Sans" panose="020B0603030804020204"/>
                <a:cs typeface="DejaVu Sans" panose="020B0603030804020204"/>
              </a:rPr>
              <a:t>6.4</a:t>
            </a:r>
            <a:r>
              <a:rPr sz="800" spc="195" dirty="0">
                <a:latin typeface="DejaVu Sans" panose="020B0603030804020204"/>
                <a:cs typeface="DejaVu Sans" panose="020B0603030804020204"/>
              </a:rPr>
              <a:t> </a:t>
            </a:r>
            <a:r>
              <a:rPr sz="800" spc="-5" dirty="0">
                <a:latin typeface="DejaVu Sans" panose="020B0603030804020204"/>
                <a:cs typeface="DejaVu Sans" panose="020B0603030804020204"/>
              </a:rPr>
              <a:t>OpenDaylight</a:t>
            </a:r>
            <a:r>
              <a:rPr sz="800" dirty="0">
                <a:latin typeface="Noto Sans CJK JP Regular" panose="020B0500000000000000" charset="-122"/>
                <a:cs typeface="Noto Sans CJK JP Regular" panose="020B0500000000000000" charset="-122"/>
              </a:rPr>
              <a:t>基本架</a:t>
            </a:r>
            <a:r>
              <a:rPr sz="800" spc="5" dirty="0">
                <a:latin typeface="Noto Sans CJK JP Regular" panose="020B0500000000000000" charset="-122"/>
                <a:cs typeface="Noto Sans CJK JP Regular" panose="020B0500000000000000" charset="-122"/>
              </a:rPr>
              <a:t>构</a:t>
            </a:r>
            <a:endParaRPr sz="800">
              <a:latin typeface="Noto Sans CJK JP Regular" panose="020B0500000000000000" charset="-122"/>
              <a:cs typeface="Noto Sans CJK JP Regular" panose="020B0500000000000000" charset="-122"/>
            </a:endParaRPr>
          </a:p>
        </p:txBody>
      </p:sp>
      <p:sp>
        <p:nvSpPr>
          <p:cNvPr id="5" name="文本框 4"/>
          <p:cNvSpPr txBox="1"/>
          <p:nvPr/>
        </p:nvSpPr>
        <p:spPr>
          <a:xfrm>
            <a:off x="494665" y="4555490"/>
            <a:ext cx="7006590" cy="368300"/>
          </a:xfrm>
          <a:prstGeom prst="rect">
            <a:avLst/>
          </a:prstGeom>
          <a:noFill/>
        </p:spPr>
        <p:txBody>
          <a:bodyPr wrap="none" rtlCol="0">
            <a:spAutoFit/>
          </a:bodyPr>
          <a:p>
            <a:r>
              <a:rPr lang="en-US" altLang="zh-CN"/>
              <a:t>Linux</a:t>
            </a:r>
            <a:r>
              <a:rPr lang="zh-CN" altLang="en-US"/>
              <a:t>基金会管理，旨在开发一个开源、模块化且灵活的</a:t>
            </a:r>
            <a:r>
              <a:rPr lang="en-US" altLang="zh-CN"/>
              <a:t>SDN</a:t>
            </a:r>
            <a:r>
              <a:rPr lang="zh-CN" altLang="en-US"/>
              <a:t>控制平台</a:t>
            </a:r>
            <a:endParaRPr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14169" y="272021"/>
            <a:ext cx="5914390" cy="634365"/>
          </a:xfrm>
          <a:prstGeom prst="rect">
            <a:avLst/>
          </a:prstGeom>
        </p:spPr>
        <p:txBody>
          <a:bodyPr vert="horz" wrap="square" lIns="0" tIns="12065" rIns="0" bIns="0" rtlCol="0">
            <a:spAutoFit/>
          </a:bodyPr>
          <a:lstStyle/>
          <a:p>
            <a:pPr marL="12700">
              <a:lnSpc>
                <a:spcPct val="100000"/>
              </a:lnSpc>
              <a:spcBef>
                <a:spcPts val="95"/>
              </a:spcBef>
            </a:pPr>
            <a:r>
              <a:rPr sz="4000" spc="-5" dirty="0"/>
              <a:t>4</a:t>
            </a:r>
            <a:r>
              <a:rPr sz="4000" dirty="0">
                <a:latin typeface="Noto Sans CJK JP Regular" panose="020B0500000000000000" charset="-122"/>
                <a:cs typeface="Noto Sans CJK JP Regular" panose="020B0500000000000000" charset="-122"/>
              </a:rPr>
              <a:t>．使用</a:t>
            </a:r>
            <a:r>
              <a:rPr sz="4000" dirty="0"/>
              <a:t>O</a:t>
            </a:r>
            <a:r>
              <a:rPr sz="4000" spc="-5" dirty="0"/>
              <a:t>N</a:t>
            </a:r>
            <a:r>
              <a:rPr sz="4000" dirty="0"/>
              <a:t>O</a:t>
            </a:r>
            <a:r>
              <a:rPr sz="4000" spc="-5" dirty="0"/>
              <a:t>S</a:t>
            </a:r>
            <a:r>
              <a:rPr sz="4000" dirty="0">
                <a:latin typeface="Noto Sans CJK JP Regular" panose="020B0500000000000000" charset="-122"/>
                <a:cs typeface="Noto Sans CJK JP Regular" panose="020B0500000000000000" charset="-122"/>
              </a:rPr>
              <a:t>管理云网</a:t>
            </a:r>
            <a:r>
              <a:rPr sz="4000" spc="-5" dirty="0">
                <a:latin typeface="Noto Sans CJK JP Regular" panose="020B0500000000000000" charset="-122"/>
                <a:cs typeface="Noto Sans CJK JP Regular" panose="020B0500000000000000" charset="-122"/>
              </a:rPr>
              <a:t>络</a:t>
            </a:r>
            <a:endParaRPr sz="4000">
              <a:latin typeface="Noto Sans CJK JP Regular" panose="020B0500000000000000" charset="-122"/>
              <a:cs typeface="Noto Sans CJK JP Regular" panose="020B0500000000000000" charset="-122"/>
            </a:endParaRPr>
          </a:p>
        </p:txBody>
      </p:sp>
      <p:sp>
        <p:nvSpPr>
          <p:cNvPr id="3" name="object 3"/>
          <p:cNvSpPr/>
          <p:nvPr/>
        </p:nvSpPr>
        <p:spPr>
          <a:xfrm>
            <a:off x="2183892" y="1161288"/>
            <a:ext cx="4309872" cy="3186683"/>
          </a:xfrm>
          <a:prstGeom prst="rect">
            <a:avLst/>
          </a:prstGeom>
          <a:blipFill>
            <a:blip r:embed="rId1" cstate="print"/>
            <a:stretch>
              <a:fillRect/>
            </a:stretch>
          </a:blipFill>
        </p:spPr>
        <p:txBody>
          <a:bodyPr wrap="square" lIns="0" tIns="0" rIns="0" bIns="0" rtlCol="0"/>
          <a:lstStyle/>
          <a:p/>
        </p:txBody>
      </p:sp>
      <p:sp>
        <p:nvSpPr>
          <p:cNvPr id="4" name="object 4"/>
          <p:cNvSpPr txBox="1"/>
          <p:nvPr/>
        </p:nvSpPr>
        <p:spPr>
          <a:xfrm>
            <a:off x="3732529" y="4520247"/>
            <a:ext cx="1569085" cy="148590"/>
          </a:xfrm>
          <a:prstGeom prst="rect">
            <a:avLst/>
          </a:prstGeom>
        </p:spPr>
        <p:txBody>
          <a:bodyPr vert="horz" wrap="square" lIns="0" tIns="13335" rIns="0" bIns="0" rtlCol="0">
            <a:spAutoFit/>
          </a:bodyPr>
          <a:lstStyle/>
          <a:p>
            <a:pPr marL="12700">
              <a:lnSpc>
                <a:spcPct val="100000"/>
              </a:lnSpc>
              <a:spcBef>
                <a:spcPts val="105"/>
              </a:spcBef>
            </a:pPr>
            <a:r>
              <a:rPr sz="800" dirty="0">
                <a:latin typeface="Noto Sans CJK JP Regular" panose="020B0500000000000000" charset="-122"/>
                <a:cs typeface="Noto Sans CJK JP Regular" panose="020B0500000000000000" charset="-122"/>
              </a:rPr>
              <a:t>图</a:t>
            </a:r>
            <a:r>
              <a:rPr sz="800" spc="-5" dirty="0">
                <a:latin typeface="DejaVu Sans" panose="020B0603030804020204"/>
                <a:cs typeface="DejaVu Sans" panose="020B0603030804020204"/>
              </a:rPr>
              <a:t>6.5</a:t>
            </a:r>
            <a:r>
              <a:rPr sz="800" spc="180" dirty="0">
                <a:latin typeface="DejaVu Sans" panose="020B0603030804020204"/>
                <a:cs typeface="DejaVu Sans" panose="020B0603030804020204"/>
              </a:rPr>
              <a:t> </a:t>
            </a:r>
            <a:r>
              <a:rPr sz="800" spc="-5" dirty="0">
                <a:latin typeface="DejaVu Sans" panose="020B0603030804020204"/>
                <a:cs typeface="DejaVu Sans" panose="020B0603030804020204"/>
              </a:rPr>
              <a:t>Intent</a:t>
            </a:r>
            <a:r>
              <a:rPr sz="800" dirty="0">
                <a:latin typeface="Noto Sans CJK JP Regular" panose="020B0500000000000000" charset="-122"/>
                <a:cs typeface="Noto Sans CJK JP Regular" panose="020B0500000000000000" charset="-122"/>
              </a:rPr>
              <a:t>编译过程状态转移</a:t>
            </a:r>
            <a:r>
              <a:rPr sz="800" spc="5" dirty="0">
                <a:latin typeface="Noto Sans CJK JP Regular" panose="020B0500000000000000" charset="-122"/>
                <a:cs typeface="Noto Sans CJK JP Regular" panose="020B0500000000000000" charset="-122"/>
              </a:rPr>
              <a:t>图</a:t>
            </a:r>
            <a:endParaRPr sz="800">
              <a:latin typeface="Noto Sans CJK JP Regular" panose="020B0500000000000000" charset="-122"/>
              <a:cs typeface="Noto Sans CJK JP Regular" panose="020B0500000000000000" charset="-122"/>
            </a:endParaRPr>
          </a:p>
        </p:txBody>
      </p:sp>
      <p:sp>
        <p:nvSpPr>
          <p:cNvPr id="5" name="文本框 4"/>
          <p:cNvSpPr txBox="1"/>
          <p:nvPr/>
        </p:nvSpPr>
        <p:spPr>
          <a:xfrm>
            <a:off x="1598930" y="4703445"/>
            <a:ext cx="5483860" cy="368300"/>
          </a:xfrm>
          <a:prstGeom prst="rect">
            <a:avLst/>
          </a:prstGeom>
          <a:noFill/>
        </p:spPr>
        <p:txBody>
          <a:bodyPr wrap="none" rtlCol="0">
            <a:spAutoFit/>
          </a:bodyPr>
          <a:p>
            <a:r>
              <a:rPr lang="zh-CN" altLang="en-US"/>
              <a:t>开放网络基金会（</a:t>
            </a:r>
            <a:r>
              <a:rPr lang="en-US" altLang="zh-CN"/>
              <a:t>ONF</a:t>
            </a:r>
            <a:r>
              <a:rPr lang="zh-CN" altLang="en-US"/>
              <a:t>）主导开发的</a:t>
            </a:r>
            <a:r>
              <a:rPr lang="en-US" altLang="zh-CN"/>
              <a:t>ONOS</a:t>
            </a:r>
            <a:r>
              <a:rPr lang="zh-CN" altLang="en-US"/>
              <a:t>控制器平台</a:t>
            </a:r>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03375" y="272021"/>
            <a:ext cx="5935980" cy="634365"/>
          </a:xfrm>
          <a:prstGeom prst="rect">
            <a:avLst/>
          </a:prstGeom>
        </p:spPr>
        <p:txBody>
          <a:bodyPr vert="horz" wrap="square" lIns="0" tIns="12065" rIns="0" bIns="0" rtlCol="0">
            <a:spAutoFit/>
          </a:bodyPr>
          <a:lstStyle/>
          <a:p>
            <a:pPr marL="12700">
              <a:lnSpc>
                <a:spcPct val="100000"/>
              </a:lnSpc>
              <a:spcBef>
                <a:spcPts val="95"/>
              </a:spcBef>
            </a:pPr>
            <a:r>
              <a:rPr sz="4000" spc="-5" dirty="0"/>
              <a:t>5</a:t>
            </a:r>
            <a:r>
              <a:rPr sz="4000" dirty="0">
                <a:latin typeface="Noto Sans CJK JP Regular" panose="020B0500000000000000" charset="-122"/>
                <a:cs typeface="Noto Sans CJK JP Regular" panose="020B0500000000000000" charset="-122"/>
              </a:rPr>
              <a:t>．未来：可编程数据平</a:t>
            </a:r>
            <a:r>
              <a:rPr sz="4000" spc="-5" dirty="0">
                <a:latin typeface="Noto Sans CJK JP Regular" panose="020B0500000000000000" charset="-122"/>
                <a:cs typeface="Noto Sans CJK JP Regular" panose="020B0500000000000000" charset="-122"/>
              </a:rPr>
              <a:t>面</a:t>
            </a:r>
            <a:endParaRPr sz="4000">
              <a:latin typeface="Noto Sans CJK JP Regular" panose="020B0500000000000000" charset="-122"/>
              <a:cs typeface="Noto Sans CJK JP Regular" panose="020B0500000000000000" charset="-122"/>
            </a:endParaRPr>
          </a:p>
        </p:txBody>
      </p:sp>
      <p:sp>
        <p:nvSpPr>
          <p:cNvPr id="3" name="object 3"/>
          <p:cNvSpPr/>
          <p:nvPr/>
        </p:nvSpPr>
        <p:spPr>
          <a:xfrm>
            <a:off x="1882139" y="1112519"/>
            <a:ext cx="5280660" cy="3387852"/>
          </a:xfrm>
          <a:prstGeom prst="rect">
            <a:avLst/>
          </a:prstGeom>
          <a:blipFill>
            <a:blip r:embed="rId1" cstate="print"/>
            <a:stretch>
              <a:fillRect/>
            </a:stretch>
          </a:blipFill>
        </p:spPr>
        <p:txBody>
          <a:bodyPr wrap="square" lIns="0" tIns="0" rIns="0" bIns="0" rtlCol="0"/>
          <a:lstStyle/>
          <a:p/>
        </p:txBody>
      </p:sp>
      <p:sp>
        <p:nvSpPr>
          <p:cNvPr id="4" name="object 4"/>
          <p:cNvSpPr txBox="1"/>
          <p:nvPr/>
        </p:nvSpPr>
        <p:spPr>
          <a:xfrm>
            <a:off x="4027804" y="4593907"/>
            <a:ext cx="1191260" cy="148590"/>
          </a:xfrm>
          <a:prstGeom prst="rect">
            <a:avLst/>
          </a:prstGeom>
        </p:spPr>
        <p:txBody>
          <a:bodyPr vert="horz" wrap="square" lIns="0" tIns="13335" rIns="0" bIns="0" rtlCol="0">
            <a:spAutoFit/>
          </a:bodyPr>
          <a:lstStyle/>
          <a:p>
            <a:pPr marL="12700">
              <a:lnSpc>
                <a:spcPct val="100000"/>
              </a:lnSpc>
              <a:spcBef>
                <a:spcPts val="105"/>
              </a:spcBef>
            </a:pPr>
            <a:r>
              <a:rPr sz="800" dirty="0">
                <a:latin typeface="Noto Sans CJK JP Regular" panose="020B0500000000000000" charset="-122"/>
                <a:cs typeface="Noto Sans CJK JP Regular" panose="020B0500000000000000" charset="-122"/>
              </a:rPr>
              <a:t>图</a:t>
            </a:r>
            <a:r>
              <a:rPr sz="800" spc="-5" dirty="0">
                <a:latin typeface="DejaVu Sans" panose="020B0603030804020204"/>
                <a:cs typeface="DejaVu Sans" panose="020B0603030804020204"/>
              </a:rPr>
              <a:t>6.6</a:t>
            </a:r>
            <a:r>
              <a:rPr sz="800" spc="175" dirty="0">
                <a:latin typeface="DejaVu Sans" panose="020B0603030804020204"/>
                <a:cs typeface="DejaVu Sans" panose="020B0603030804020204"/>
              </a:rPr>
              <a:t> </a:t>
            </a:r>
            <a:r>
              <a:rPr sz="800" spc="-5" dirty="0">
                <a:latin typeface="DejaVu Sans" panose="020B0603030804020204"/>
                <a:cs typeface="DejaVu Sans" panose="020B0603030804020204"/>
              </a:rPr>
              <a:t>P4</a:t>
            </a:r>
            <a:r>
              <a:rPr sz="800" dirty="0">
                <a:latin typeface="Noto Sans CJK JP Regular" panose="020B0500000000000000" charset="-122"/>
                <a:cs typeface="Noto Sans CJK JP Regular" panose="020B0500000000000000" charset="-122"/>
              </a:rPr>
              <a:t>运行时的工作</a:t>
            </a:r>
            <a:r>
              <a:rPr sz="800" spc="5" dirty="0">
                <a:latin typeface="Noto Sans CJK JP Regular" panose="020B0500000000000000" charset="-122"/>
                <a:cs typeface="Noto Sans CJK JP Regular" panose="020B0500000000000000" charset="-122"/>
              </a:rPr>
              <a:t>流</a:t>
            </a:r>
            <a:endParaRPr sz="800">
              <a:latin typeface="Noto Sans CJK JP Regular" panose="020B0500000000000000" charset="-122"/>
              <a:cs typeface="Noto Sans CJK JP Regular" panose="020B0500000000000000" charset="-122"/>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3580" y="272021"/>
            <a:ext cx="7735570" cy="634365"/>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t>6.3.2	</a:t>
            </a:r>
            <a:r>
              <a:rPr sz="4000" dirty="0">
                <a:latin typeface="Noto Sans CJK JP Regular" panose="020B0500000000000000" charset="-122"/>
                <a:cs typeface="Noto Sans CJK JP Regular" panose="020B0500000000000000" charset="-122"/>
              </a:rPr>
              <a:t>快速部署：网络功能虚拟</a:t>
            </a:r>
            <a:r>
              <a:rPr sz="4000" spc="-5" dirty="0">
                <a:latin typeface="Noto Sans CJK JP Regular" panose="020B0500000000000000" charset="-122"/>
                <a:cs typeface="Noto Sans CJK JP Regular" panose="020B0500000000000000" charset="-122"/>
              </a:rPr>
              <a:t>化</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535940" y="1232535"/>
            <a:ext cx="7929245" cy="2399030"/>
          </a:xfrm>
          <a:prstGeom prst="rect">
            <a:avLst/>
          </a:prstGeom>
        </p:spPr>
        <p:txBody>
          <a:bodyPr vert="horz" wrap="square" lIns="0" tIns="12065" rIns="0" bIns="0" rtlCol="0">
            <a:spAutoFit/>
          </a:bodyPr>
          <a:lstStyle/>
          <a:p>
            <a:pPr marL="355600" marR="12700" indent="-342900">
              <a:lnSpc>
                <a:spcPct val="100000"/>
              </a:lnSpc>
              <a:spcBef>
                <a:spcPts val="95"/>
              </a:spcBef>
              <a:buChar char="•"/>
              <a:tabLst>
                <a:tab pos="354965" algn="l"/>
                <a:tab pos="355600" algn="l"/>
              </a:tabLst>
            </a:pPr>
            <a:r>
              <a:rPr sz="1900" spc="-5" dirty="0">
                <a:latin typeface="DejaVu Sans" panose="020B0603030804020204"/>
                <a:cs typeface="DejaVu Sans" panose="020B0603030804020204"/>
              </a:rPr>
              <a:t>S</a:t>
            </a:r>
            <a:r>
              <a:rPr sz="1900" dirty="0">
                <a:latin typeface="DejaVu Sans" panose="020B0603030804020204"/>
                <a:cs typeface="DejaVu Sans" panose="020B0603030804020204"/>
              </a:rPr>
              <a:t>D</a:t>
            </a:r>
            <a:r>
              <a:rPr sz="1900" spc="-5" dirty="0">
                <a:latin typeface="DejaVu Sans" panose="020B0603030804020204"/>
                <a:cs typeface="DejaVu Sans" panose="020B0603030804020204"/>
              </a:rPr>
              <a:t>N</a:t>
            </a:r>
            <a:r>
              <a:rPr sz="1900" dirty="0">
                <a:latin typeface="Noto Sans CJK JP Regular" panose="020B0500000000000000" charset="-122"/>
                <a:cs typeface="Noto Sans CJK JP Regular" panose="020B0500000000000000" charset="-122"/>
              </a:rPr>
              <a:t>并不会为网络引入新的网络功能，</a:t>
            </a:r>
            <a:r>
              <a:rPr sz="1900" spc="-5" dirty="0">
                <a:latin typeface="DejaVu Sans" panose="020B0603030804020204"/>
                <a:cs typeface="DejaVu Sans" panose="020B0603030804020204"/>
              </a:rPr>
              <a:t>S</a:t>
            </a:r>
            <a:r>
              <a:rPr sz="1900" dirty="0">
                <a:latin typeface="DejaVu Sans" panose="020B0603030804020204"/>
                <a:cs typeface="DejaVu Sans" panose="020B0603030804020204"/>
              </a:rPr>
              <a:t>D</a:t>
            </a:r>
            <a:r>
              <a:rPr sz="1900" spc="-5" dirty="0">
                <a:latin typeface="DejaVu Sans" panose="020B0603030804020204"/>
                <a:cs typeface="DejaVu Sans" panose="020B0603030804020204"/>
              </a:rPr>
              <a:t>N</a:t>
            </a:r>
            <a:r>
              <a:rPr sz="1900" dirty="0">
                <a:latin typeface="Noto Sans CJK JP Regular" panose="020B0500000000000000" charset="-122"/>
                <a:cs typeface="Noto Sans CJK JP Regular" panose="020B0500000000000000" charset="-122"/>
              </a:rPr>
              <a:t>的主要功能是解决</a:t>
            </a:r>
            <a:r>
              <a:rPr sz="1900" dirty="0">
                <a:solidFill>
                  <a:srgbClr val="FF0000"/>
                </a:solidFill>
                <a:latin typeface="Noto Sans CJK JP Regular" panose="020B0500000000000000" charset="-122"/>
                <a:cs typeface="Noto Sans CJK JP Regular" panose="020B0500000000000000" charset="-122"/>
              </a:rPr>
              <a:t>如何让</a:t>
            </a:r>
            <a:r>
              <a:rPr sz="1900" spc="-5" dirty="0">
                <a:solidFill>
                  <a:srgbClr val="FF0000"/>
                </a:solidFill>
                <a:latin typeface="Noto Sans CJK JP Regular" panose="020B0500000000000000" charset="-122"/>
                <a:cs typeface="Noto Sans CJK JP Regular" panose="020B0500000000000000" charset="-122"/>
              </a:rPr>
              <a:t>网 </a:t>
            </a:r>
            <a:r>
              <a:rPr sz="1900" dirty="0">
                <a:solidFill>
                  <a:srgbClr val="FF0000"/>
                </a:solidFill>
                <a:latin typeface="Noto Sans CJK JP Regular" panose="020B0500000000000000" charset="-122"/>
                <a:cs typeface="Noto Sans CJK JP Regular" panose="020B0500000000000000" charset="-122"/>
              </a:rPr>
              <a:t>络的控制逻辑更好地控制网络中交换机和路由器的行为</a:t>
            </a:r>
            <a:r>
              <a:rPr sz="1900" dirty="0">
                <a:latin typeface="Noto Sans CJK JP Regular" panose="020B0500000000000000" charset="-122"/>
                <a:cs typeface="Noto Sans CJK JP Regular" panose="020B0500000000000000" charset="-122"/>
              </a:rPr>
              <a:t>。而事实上，</a:t>
            </a:r>
            <a:r>
              <a:rPr sz="1900" spc="-5" dirty="0">
                <a:latin typeface="Noto Sans CJK JP Regular" panose="020B0500000000000000" charset="-122"/>
                <a:cs typeface="Noto Sans CJK JP Regular" panose="020B0500000000000000" charset="-122"/>
              </a:rPr>
              <a:t>大 </a:t>
            </a:r>
            <a:r>
              <a:rPr sz="1900" dirty="0">
                <a:latin typeface="Noto Sans CJK JP Regular" panose="020B0500000000000000" charset="-122"/>
                <a:cs typeface="Noto Sans CJK JP Regular" panose="020B0500000000000000" charset="-122"/>
              </a:rPr>
              <a:t>多数企业网络的关键却在于丰富而日益增长的网络功能</a:t>
            </a:r>
            <a:r>
              <a:rPr sz="1900" spc="-5" dirty="0">
                <a:latin typeface="Noto Sans CJK JP Regular" panose="020B0500000000000000" charset="-122"/>
                <a:cs typeface="Noto Sans CJK JP Regular" panose="020B0500000000000000" charset="-122"/>
              </a:rPr>
              <a:t>。</a:t>
            </a:r>
            <a:endParaRPr sz="1900">
              <a:latin typeface="Noto Sans CJK JP Regular" panose="020B0500000000000000" charset="-122"/>
              <a:cs typeface="Noto Sans CJK JP Regular" panose="020B0500000000000000" charset="-122"/>
            </a:endParaRPr>
          </a:p>
          <a:p>
            <a:pPr marL="355600" marR="5080" indent="-342900">
              <a:lnSpc>
                <a:spcPct val="100000"/>
              </a:lnSpc>
              <a:spcBef>
                <a:spcPts val="455"/>
              </a:spcBef>
              <a:buFont typeface="DejaVu Sans" panose="020B0603030804020204"/>
              <a:buChar char="•"/>
              <a:tabLst>
                <a:tab pos="354965" algn="l"/>
                <a:tab pos="355600" algn="l"/>
              </a:tabLst>
            </a:pPr>
            <a:r>
              <a:rPr sz="1900" dirty="0">
                <a:latin typeface="Noto Sans CJK JP Regular" panose="020B0500000000000000" charset="-122"/>
                <a:cs typeface="Noto Sans CJK JP Regular" panose="020B0500000000000000" charset="-122"/>
              </a:rPr>
              <a:t>传统的网络功能，如防火墙、深度包检测、流量负载局衡器等，在各</a:t>
            </a:r>
            <a:r>
              <a:rPr sz="1900" spc="-5" dirty="0">
                <a:latin typeface="Noto Sans CJK JP Regular" panose="020B0500000000000000" charset="-122"/>
                <a:cs typeface="Noto Sans CJK JP Regular" panose="020B0500000000000000" charset="-122"/>
              </a:rPr>
              <a:t>种 </a:t>
            </a:r>
            <a:r>
              <a:rPr sz="1900" dirty="0">
                <a:latin typeface="Noto Sans CJK JP Regular" panose="020B0500000000000000" charset="-122"/>
                <a:cs typeface="Noto Sans CJK JP Regular" panose="020B0500000000000000" charset="-122"/>
              </a:rPr>
              <a:t>类型的服务器操作系统上也都带有相关软件实现。然而，为了使其性</a:t>
            </a:r>
            <a:r>
              <a:rPr sz="1900" spc="-5" dirty="0">
                <a:latin typeface="Noto Sans CJK JP Regular" panose="020B0500000000000000" charset="-122"/>
                <a:cs typeface="Noto Sans CJK JP Regular" panose="020B0500000000000000" charset="-122"/>
              </a:rPr>
              <a:t>能 </a:t>
            </a:r>
            <a:r>
              <a:rPr sz="1900" dirty="0">
                <a:latin typeface="Noto Sans CJK JP Regular" panose="020B0500000000000000" charset="-122"/>
                <a:cs typeface="Noto Sans CJK JP Regular" panose="020B0500000000000000" charset="-122"/>
              </a:rPr>
              <a:t>足够适用于大规模的企业网络或软件</a:t>
            </a:r>
            <a:r>
              <a:rPr sz="1900" spc="-5" dirty="0">
                <a:latin typeface="DejaVu Sans" panose="020B0603030804020204"/>
                <a:cs typeface="DejaVu Sans" panose="020B0603030804020204"/>
              </a:rPr>
              <a:t>/</a:t>
            </a:r>
            <a:r>
              <a:rPr sz="1900" dirty="0">
                <a:latin typeface="Noto Sans CJK JP Regular" panose="020B0500000000000000" charset="-122"/>
                <a:cs typeface="Noto Sans CJK JP Regular" panose="020B0500000000000000" charset="-122"/>
              </a:rPr>
              <a:t>内容服务提供商的网络，大多采</a:t>
            </a:r>
            <a:r>
              <a:rPr sz="1900" spc="-5" dirty="0">
                <a:latin typeface="Noto Sans CJK JP Regular" panose="020B0500000000000000" charset="-122"/>
                <a:cs typeface="Noto Sans CJK JP Regular" panose="020B0500000000000000" charset="-122"/>
              </a:rPr>
              <a:t>用 </a:t>
            </a:r>
            <a:r>
              <a:rPr sz="1900" dirty="0">
                <a:latin typeface="Noto Sans CJK JP Regular" panose="020B0500000000000000" charset="-122"/>
                <a:cs typeface="Noto Sans CJK JP Regular" panose="020B0500000000000000" charset="-122"/>
              </a:rPr>
              <a:t>的是定制的</a:t>
            </a:r>
            <a:r>
              <a:rPr sz="1900" dirty="0">
                <a:solidFill>
                  <a:srgbClr val="FF0000"/>
                </a:solidFill>
                <a:latin typeface="Noto Sans CJK JP Regular" panose="020B0500000000000000" charset="-122"/>
                <a:cs typeface="Noto Sans CJK JP Regular" panose="020B0500000000000000" charset="-122"/>
              </a:rPr>
              <a:t>高性能网络设备</a:t>
            </a:r>
            <a:r>
              <a:rPr sz="1900" dirty="0">
                <a:latin typeface="Noto Sans CJK JP Regular" panose="020B0500000000000000" charset="-122"/>
                <a:cs typeface="Noto Sans CJK JP Regular" panose="020B0500000000000000" charset="-122"/>
              </a:rPr>
              <a:t>进行硬件实现，而非软件实现。这些提供</a:t>
            </a:r>
            <a:r>
              <a:rPr sz="1900" spc="-5" dirty="0">
                <a:latin typeface="Noto Sans CJK JP Regular" panose="020B0500000000000000" charset="-122"/>
                <a:cs typeface="Noto Sans CJK JP Regular" panose="020B0500000000000000" charset="-122"/>
              </a:rPr>
              <a:t>各 </a:t>
            </a:r>
            <a:r>
              <a:rPr sz="1900" dirty="0">
                <a:latin typeface="Noto Sans CJK JP Regular" panose="020B0500000000000000" charset="-122"/>
                <a:cs typeface="Noto Sans CJK JP Regular" panose="020B0500000000000000" charset="-122"/>
              </a:rPr>
              <a:t>种网络功能的专有硬件便是我们常说的网络中间盒</a:t>
            </a:r>
            <a:r>
              <a:rPr sz="1900" spc="-5" dirty="0">
                <a:latin typeface="Noto Sans CJK JP Regular" panose="020B0500000000000000" charset="-122"/>
                <a:cs typeface="Noto Sans CJK JP Regular" panose="020B0500000000000000" charset="-122"/>
              </a:rPr>
              <a:t>。</a:t>
            </a:r>
            <a:endParaRPr sz="1900">
              <a:latin typeface="Noto Sans CJK JP Regular" panose="020B0500000000000000" charset="-122"/>
              <a:cs typeface="Noto Sans CJK JP Regular" panose="020B0500000000000000" charset="-122"/>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86354" y="272021"/>
            <a:ext cx="3970654" cy="634365"/>
          </a:xfrm>
          <a:prstGeom prst="rect">
            <a:avLst/>
          </a:prstGeom>
        </p:spPr>
        <p:txBody>
          <a:bodyPr vert="horz" wrap="square" lIns="0" tIns="12065" rIns="0" bIns="0" rtlCol="0">
            <a:spAutoFit/>
          </a:bodyPr>
          <a:lstStyle/>
          <a:p>
            <a:pPr marL="12700">
              <a:lnSpc>
                <a:spcPct val="100000"/>
              </a:lnSpc>
              <a:spcBef>
                <a:spcPts val="95"/>
              </a:spcBef>
            </a:pPr>
            <a:r>
              <a:rPr sz="4000" spc="-5" dirty="0"/>
              <a:t>1.</a:t>
            </a:r>
            <a:r>
              <a:rPr sz="4000" spc="-45" dirty="0"/>
              <a:t> </a:t>
            </a:r>
            <a:r>
              <a:rPr sz="4000" spc="-5" dirty="0"/>
              <a:t>ETSI</a:t>
            </a:r>
            <a:r>
              <a:rPr sz="4000" spc="-40" dirty="0"/>
              <a:t> </a:t>
            </a:r>
            <a:r>
              <a:rPr sz="4000" spc="-5" dirty="0"/>
              <a:t>NFV</a:t>
            </a:r>
            <a:r>
              <a:rPr sz="4000" dirty="0">
                <a:latin typeface="Noto Sans CJK JP Regular" panose="020B0500000000000000" charset="-122"/>
                <a:cs typeface="Noto Sans CJK JP Regular" panose="020B0500000000000000" charset="-122"/>
              </a:rPr>
              <a:t>框</a:t>
            </a:r>
            <a:r>
              <a:rPr sz="4000" spc="-5" dirty="0">
                <a:latin typeface="Noto Sans CJK JP Regular" panose="020B0500000000000000" charset="-122"/>
                <a:cs typeface="Noto Sans CJK JP Regular" panose="020B0500000000000000" charset="-122"/>
              </a:rPr>
              <a:t>架</a:t>
            </a:r>
            <a:endParaRPr sz="4000">
              <a:latin typeface="Noto Sans CJK JP Regular" panose="020B0500000000000000" charset="-122"/>
              <a:cs typeface="Noto Sans CJK JP Regular" panose="020B0500000000000000" charset="-122"/>
            </a:endParaRPr>
          </a:p>
        </p:txBody>
      </p:sp>
      <p:sp>
        <p:nvSpPr>
          <p:cNvPr id="3" name="object 3"/>
          <p:cNvSpPr/>
          <p:nvPr/>
        </p:nvSpPr>
        <p:spPr>
          <a:xfrm>
            <a:off x="645160" y="946785"/>
            <a:ext cx="3117215" cy="3249295"/>
          </a:xfrm>
          <a:prstGeom prst="rect">
            <a:avLst/>
          </a:prstGeom>
          <a:blipFill>
            <a:blip r:embed="rId1" cstate="print"/>
            <a:stretch>
              <a:fillRect/>
            </a:stretch>
          </a:blipFill>
        </p:spPr>
        <p:txBody>
          <a:bodyPr wrap="square" lIns="0" tIns="0" rIns="0" bIns="0" rtlCol="0"/>
          <a:lstStyle/>
          <a:p/>
        </p:txBody>
      </p:sp>
      <p:sp>
        <p:nvSpPr>
          <p:cNvPr id="4" name="object 4"/>
          <p:cNvSpPr/>
          <p:nvPr/>
        </p:nvSpPr>
        <p:spPr>
          <a:xfrm>
            <a:off x="4217161" y="1062227"/>
            <a:ext cx="4002024" cy="3197352"/>
          </a:xfrm>
          <a:prstGeom prst="rect">
            <a:avLst/>
          </a:prstGeom>
          <a:blipFill>
            <a:blip r:embed="rId2" cstate="print"/>
            <a:stretch>
              <a:fillRect/>
            </a:stretch>
          </a:blipFill>
        </p:spPr>
        <p:txBody>
          <a:bodyPr wrap="square" lIns="0" tIns="0" rIns="0" bIns="0" rtlCol="0"/>
          <a:lstStyle/>
          <a:p/>
        </p:txBody>
      </p:sp>
      <p:sp>
        <p:nvSpPr>
          <p:cNvPr id="5" name="文本框 4"/>
          <p:cNvSpPr txBox="1"/>
          <p:nvPr/>
        </p:nvSpPr>
        <p:spPr>
          <a:xfrm>
            <a:off x="2043430" y="4581525"/>
            <a:ext cx="2395855" cy="368300"/>
          </a:xfrm>
          <a:prstGeom prst="rect">
            <a:avLst/>
          </a:prstGeom>
          <a:noFill/>
        </p:spPr>
        <p:txBody>
          <a:bodyPr wrap="none" rtlCol="0">
            <a:spAutoFit/>
          </a:bodyPr>
          <a:p>
            <a:r>
              <a:rPr lang="en-US" altLang="zh-CN"/>
              <a:t>ETSI</a:t>
            </a:r>
            <a:r>
              <a:rPr lang="zh-CN" altLang="zh-CN"/>
              <a:t>欧洲电信标准协会</a:t>
            </a:r>
            <a:endParaRPr lang="zh-CN" altLang="zh-CN"/>
          </a:p>
        </p:txBody>
      </p:sp>
      <p:sp>
        <p:nvSpPr>
          <p:cNvPr id="6" name="文本框 5"/>
          <p:cNvSpPr txBox="1"/>
          <p:nvPr/>
        </p:nvSpPr>
        <p:spPr>
          <a:xfrm>
            <a:off x="1402080" y="4259580"/>
            <a:ext cx="1184275" cy="275590"/>
          </a:xfrm>
          <a:prstGeom prst="rect">
            <a:avLst/>
          </a:prstGeom>
          <a:noFill/>
        </p:spPr>
        <p:txBody>
          <a:bodyPr wrap="none" rtlCol="0">
            <a:spAutoFit/>
          </a:bodyPr>
          <a:p>
            <a:r>
              <a:rPr lang="en-US" altLang="zh-CN" sz="1200"/>
              <a:t>ETSI NFV</a:t>
            </a:r>
            <a:r>
              <a:rPr lang="zh-CN" altLang="zh-CN" sz="1200"/>
              <a:t>框架图</a:t>
            </a:r>
            <a:endParaRPr lang="zh-CN" altLang="zh-CN" sz="1200"/>
          </a:p>
        </p:txBody>
      </p:sp>
      <p:sp>
        <p:nvSpPr>
          <p:cNvPr id="9" name="文本框 8"/>
          <p:cNvSpPr txBox="1"/>
          <p:nvPr/>
        </p:nvSpPr>
        <p:spPr>
          <a:xfrm>
            <a:off x="5189220" y="4259580"/>
            <a:ext cx="1841500" cy="275590"/>
          </a:xfrm>
          <a:prstGeom prst="rect">
            <a:avLst/>
          </a:prstGeom>
          <a:noFill/>
        </p:spPr>
        <p:txBody>
          <a:bodyPr wrap="square" rtlCol="0">
            <a:spAutoFit/>
          </a:bodyPr>
          <a:p>
            <a:r>
              <a:rPr lang="en-US" altLang="zh-CN" sz="1200"/>
              <a:t>ETSI NFV </a:t>
            </a:r>
            <a:r>
              <a:rPr lang="zh-CN" altLang="zh-CN" sz="1200"/>
              <a:t>框架详细图</a:t>
            </a:r>
            <a:endParaRPr lang="zh-CN" altLang="zh-CN" sz="12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73579" y="272021"/>
            <a:ext cx="5196205" cy="634365"/>
          </a:xfrm>
          <a:prstGeom prst="rect">
            <a:avLst/>
          </a:prstGeom>
        </p:spPr>
        <p:txBody>
          <a:bodyPr vert="horz" wrap="square" lIns="0" tIns="12065" rIns="0" bIns="0" rtlCol="0">
            <a:spAutoFit/>
          </a:bodyPr>
          <a:lstStyle/>
          <a:p>
            <a:pPr marL="12700">
              <a:lnSpc>
                <a:spcPct val="100000"/>
              </a:lnSpc>
              <a:spcBef>
                <a:spcPts val="95"/>
              </a:spcBef>
            </a:pPr>
            <a:r>
              <a:rPr sz="4000" spc="-5" dirty="0"/>
              <a:t>2.</a:t>
            </a:r>
            <a:r>
              <a:rPr sz="4000" spc="-80" dirty="0"/>
              <a:t> </a:t>
            </a:r>
            <a:r>
              <a:rPr sz="4000" dirty="0">
                <a:latin typeface="Noto Sans CJK JP Regular" panose="020B0500000000000000" charset="-122"/>
                <a:cs typeface="Noto Sans CJK JP Regular" panose="020B0500000000000000" charset="-122"/>
              </a:rPr>
              <a:t>服务功能链</a:t>
            </a:r>
            <a:r>
              <a:rPr sz="4000" spc="-5" dirty="0">
                <a:latin typeface="Noto Sans CJK JP Regular" panose="020B0500000000000000" charset="-122"/>
                <a:cs typeface="Noto Sans CJK JP Regular" panose="020B0500000000000000" charset="-122"/>
              </a:rPr>
              <a:t>（</a:t>
            </a:r>
            <a:r>
              <a:rPr sz="4000" spc="-5" dirty="0"/>
              <a:t>SFC</a:t>
            </a:r>
            <a:r>
              <a:rPr sz="4000" spc="-5" dirty="0">
                <a:latin typeface="Noto Sans CJK JP Regular" panose="020B0500000000000000" charset="-122"/>
                <a:cs typeface="Noto Sans CJK JP Regular" panose="020B0500000000000000" charset="-122"/>
              </a:rPr>
              <a:t>）</a:t>
            </a:r>
            <a:endParaRPr sz="4000">
              <a:latin typeface="Noto Sans CJK JP Regular" panose="020B0500000000000000" charset="-122"/>
              <a:cs typeface="Noto Sans CJK JP Regular" panose="020B0500000000000000" charset="-122"/>
            </a:endParaRPr>
          </a:p>
        </p:txBody>
      </p:sp>
      <p:sp>
        <p:nvSpPr>
          <p:cNvPr id="3" name="object 3"/>
          <p:cNvSpPr/>
          <p:nvPr/>
        </p:nvSpPr>
        <p:spPr>
          <a:xfrm>
            <a:off x="1706879" y="1444752"/>
            <a:ext cx="5730240" cy="2109216"/>
          </a:xfrm>
          <a:prstGeom prst="rect">
            <a:avLst/>
          </a:prstGeom>
          <a:blipFill>
            <a:blip r:embed="rId1" cstate="print"/>
            <a:stretch>
              <a:fillRect/>
            </a:stretch>
          </a:blipFill>
        </p:spPr>
        <p:txBody>
          <a:bodyPr wrap="square" lIns="0" tIns="0" rIns="0" bIns="0" rtlCol="0"/>
          <a:lstStyle/>
          <a:p/>
        </p:txBody>
      </p:sp>
      <p:sp>
        <p:nvSpPr>
          <p:cNvPr id="4" name="object 4"/>
          <p:cNvSpPr txBox="1"/>
          <p:nvPr/>
        </p:nvSpPr>
        <p:spPr>
          <a:xfrm>
            <a:off x="3738879" y="3800792"/>
            <a:ext cx="1666239" cy="148590"/>
          </a:xfrm>
          <a:prstGeom prst="rect">
            <a:avLst/>
          </a:prstGeom>
        </p:spPr>
        <p:txBody>
          <a:bodyPr vert="horz" wrap="square" lIns="0" tIns="13335" rIns="0" bIns="0" rtlCol="0">
            <a:spAutoFit/>
          </a:bodyPr>
          <a:lstStyle/>
          <a:p>
            <a:pPr marL="12700">
              <a:lnSpc>
                <a:spcPct val="100000"/>
              </a:lnSpc>
              <a:spcBef>
                <a:spcPts val="105"/>
              </a:spcBef>
            </a:pPr>
            <a:r>
              <a:rPr sz="800" dirty="0">
                <a:latin typeface="Noto Sans CJK JP Regular" panose="020B0500000000000000" charset="-122"/>
                <a:cs typeface="Noto Sans CJK JP Regular" panose="020B0500000000000000" charset="-122"/>
              </a:rPr>
              <a:t>图</a:t>
            </a:r>
            <a:r>
              <a:rPr sz="800" spc="-5" dirty="0">
                <a:latin typeface="DejaVu Sans" panose="020B0603030804020204"/>
                <a:cs typeface="DejaVu Sans" panose="020B0603030804020204"/>
              </a:rPr>
              <a:t>6.9</a:t>
            </a:r>
            <a:r>
              <a:rPr sz="800" spc="190" dirty="0">
                <a:latin typeface="DejaVu Sans" panose="020B0603030804020204"/>
                <a:cs typeface="DejaVu Sans" panose="020B0603030804020204"/>
              </a:rPr>
              <a:t> </a:t>
            </a:r>
            <a:r>
              <a:rPr sz="800" dirty="0">
                <a:latin typeface="Noto Sans CJK JP Regular" panose="020B0500000000000000" charset="-122"/>
                <a:cs typeface="Noto Sans CJK JP Regular" panose="020B0500000000000000" charset="-122"/>
              </a:rPr>
              <a:t>服务功能链</a:t>
            </a:r>
            <a:r>
              <a:rPr sz="800" spc="-5" dirty="0">
                <a:latin typeface="Noto Sans CJK JP Regular" panose="020B0500000000000000" charset="-122"/>
                <a:cs typeface="Noto Sans CJK JP Regular" panose="020B0500000000000000" charset="-122"/>
              </a:rPr>
              <a:t>（</a:t>
            </a:r>
            <a:r>
              <a:rPr sz="800" spc="-5" dirty="0">
                <a:latin typeface="DejaVu Sans" panose="020B0603030804020204"/>
                <a:cs typeface="DejaVu Sans" panose="020B0603030804020204"/>
              </a:rPr>
              <a:t>SFC</a:t>
            </a:r>
            <a:r>
              <a:rPr sz="800" spc="-5" dirty="0">
                <a:latin typeface="Noto Sans CJK JP Regular" panose="020B0500000000000000" charset="-122"/>
                <a:cs typeface="Noto Sans CJK JP Regular" panose="020B0500000000000000" charset="-122"/>
              </a:rPr>
              <a:t>）</a:t>
            </a:r>
            <a:r>
              <a:rPr sz="800" dirty="0">
                <a:latin typeface="Noto Sans CJK JP Regular" panose="020B0500000000000000" charset="-122"/>
                <a:cs typeface="Noto Sans CJK JP Regular" panose="020B0500000000000000" charset="-122"/>
              </a:rPr>
              <a:t>体系结</a:t>
            </a:r>
            <a:r>
              <a:rPr sz="800" spc="5" dirty="0">
                <a:latin typeface="Noto Sans CJK JP Regular" panose="020B0500000000000000" charset="-122"/>
                <a:cs typeface="Noto Sans CJK JP Regular" panose="020B0500000000000000" charset="-122"/>
              </a:rPr>
              <a:t>构</a:t>
            </a:r>
            <a:endParaRPr sz="800">
              <a:latin typeface="Noto Sans CJK JP Regular" panose="020B0500000000000000" charset="-122"/>
              <a:cs typeface="Noto Sans CJK JP Regular" panose="020B0500000000000000" charset="-122"/>
            </a:endParaRPr>
          </a:p>
        </p:txBody>
      </p:sp>
      <p:sp>
        <p:nvSpPr>
          <p:cNvPr id="5" name="文本框 4"/>
          <p:cNvSpPr txBox="1"/>
          <p:nvPr/>
        </p:nvSpPr>
        <p:spPr>
          <a:xfrm>
            <a:off x="626110" y="4318000"/>
            <a:ext cx="8141970" cy="368300"/>
          </a:xfrm>
          <a:prstGeom prst="rect">
            <a:avLst/>
          </a:prstGeom>
          <a:noFill/>
        </p:spPr>
        <p:txBody>
          <a:bodyPr wrap="square" rtlCol="0">
            <a:spAutoFit/>
          </a:bodyPr>
          <a:p>
            <a:pPr algn="l"/>
            <a:r>
              <a:rPr lang="zh-CN" altLang="en-US"/>
              <a:t>是一种使用</a:t>
            </a:r>
            <a:r>
              <a:rPr lang="en-US" altLang="zh-CN"/>
              <a:t>SDN</a:t>
            </a:r>
            <a:r>
              <a:rPr lang="zh-CN" altLang="en-US"/>
              <a:t>创建连接网络服务的链，并将它们连接在一个虚拟路径中</a:t>
            </a:r>
            <a:endParaRPr lang="zh-CN" altLang="en-US"/>
          </a:p>
        </p:txBody>
      </p:sp>
      <p:sp>
        <p:nvSpPr>
          <p:cNvPr id="6" name="动作按钮: 后退或前一项 5">
            <a:hlinkClick r:id="rId2" action="ppaction://hlinksldjump" highlightClick="1"/>
          </p:cNvPr>
          <p:cNvSpPr/>
          <p:nvPr/>
        </p:nvSpPr>
        <p:spPr>
          <a:xfrm>
            <a:off x="8052118" y="4594860"/>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70150" y="272021"/>
            <a:ext cx="4203065" cy="634365"/>
          </a:xfrm>
          <a:prstGeom prst="rect">
            <a:avLst/>
          </a:prstGeom>
        </p:spPr>
        <p:txBody>
          <a:bodyPr vert="horz" wrap="square" lIns="0" tIns="12065" rIns="0" bIns="0" rtlCol="0">
            <a:spAutoFit/>
          </a:bodyPr>
          <a:lstStyle/>
          <a:p>
            <a:pPr marL="12700">
              <a:lnSpc>
                <a:spcPct val="100000"/>
              </a:lnSpc>
              <a:spcBef>
                <a:spcPts val="95"/>
              </a:spcBef>
              <a:tabLst>
                <a:tab pos="1142365" algn="l"/>
              </a:tabLst>
            </a:pPr>
            <a:r>
              <a:rPr sz="4000" spc="-5" dirty="0"/>
              <a:t>6.4	</a:t>
            </a:r>
            <a:r>
              <a:rPr sz="4000" dirty="0">
                <a:latin typeface="Noto Sans CJK JP Regular" panose="020B0500000000000000" charset="-122"/>
                <a:cs typeface="Noto Sans CJK JP Regular" panose="020B0500000000000000" charset="-122"/>
              </a:rPr>
              <a:t>租户网络管</a:t>
            </a:r>
            <a:r>
              <a:rPr sz="4000" spc="-5" dirty="0">
                <a:latin typeface="Noto Sans CJK JP Regular" panose="020B0500000000000000" charset="-122"/>
                <a:cs typeface="Noto Sans CJK JP Regular" panose="020B0500000000000000" charset="-122"/>
              </a:rPr>
              <a:t>理</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1747520" y="1326006"/>
            <a:ext cx="5292725" cy="1746250"/>
          </a:xfrm>
          <a:prstGeom prst="rect">
            <a:avLst/>
          </a:prstGeom>
        </p:spPr>
        <p:txBody>
          <a:bodyPr vert="horz" wrap="square" lIns="0" tIns="91440" rIns="0" bIns="0" rtlCol="0">
            <a:spAutoFit/>
          </a:bodyPr>
          <a:lstStyle/>
          <a:p>
            <a:pPr marL="469900" lvl="2" indent="-457200">
              <a:lnSpc>
                <a:spcPct val="100000"/>
              </a:lnSpc>
              <a:spcBef>
                <a:spcPts val="720"/>
              </a:spcBef>
              <a:buFont typeface="Wingdings" panose="05000000000000000000" charset="0"/>
              <a:buChar char="Ø"/>
              <a:tabLst>
                <a:tab pos="1303020" algn="l"/>
                <a:tab pos="1303655" algn="l"/>
              </a:tabLst>
            </a:pPr>
            <a:r>
              <a:rPr sz="3200" dirty="0">
                <a:latin typeface="Noto Sans CJK JP Regular" panose="020B0500000000000000" charset="-122"/>
                <a:cs typeface="Noto Sans CJK JP Regular" panose="020B0500000000000000" charset="-122"/>
              </a:rPr>
              <a:t>网络功能即服</a:t>
            </a:r>
            <a:r>
              <a:rPr sz="3200" spc="5" dirty="0">
                <a:latin typeface="Noto Sans CJK JP Regular" panose="020B0500000000000000" charset="-122"/>
                <a:cs typeface="Noto Sans CJK JP Regular" panose="020B0500000000000000" charset="-122"/>
              </a:rPr>
              <a:t>务</a:t>
            </a:r>
            <a:endParaRPr sz="3200">
              <a:latin typeface="Noto Sans CJK JP Regular" panose="020B0500000000000000" charset="-122"/>
              <a:cs typeface="Noto Sans CJK JP Regular" panose="020B0500000000000000" charset="-122"/>
            </a:endParaRPr>
          </a:p>
          <a:p>
            <a:pPr marL="469900" lvl="2" indent="-457200">
              <a:lnSpc>
                <a:spcPct val="100000"/>
              </a:lnSpc>
              <a:spcBef>
                <a:spcPts val="620"/>
              </a:spcBef>
              <a:buFont typeface="Wingdings" panose="05000000000000000000" charset="0"/>
              <a:buChar char="Ø"/>
              <a:tabLst>
                <a:tab pos="1303020" algn="l"/>
                <a:tab pos="1303655" algn="l"/>
              </a:tabLst>
            </a:pPr>
            <a:r>
              <a:rPr sz="3200" spc="-5" dirty="0">
                <a:latin typeface="DejaVu Sans" panose="020B0603030804020204"/>
                <a:cs typeface="DejaVu Sans" panose="020B0603030804020204"/>
              </a:rPr>
              <a:t>OpenStack</a:t>
            </a:r>
            <a:r>
              <a:rPr sz="3200" spc="-50" dirty="0">
                <a:latin typeface="DejaVu Sans" panose="020B0603030804020204"/>
                <a:cs typeface="DejaVu Sans" panose="020B0603030804020204"/>
              </a:rPr>
              <a:t> </a:t>
            </a:r>
            <a:r>
              <a:rPr sz="3200" spc="-15" dirty="0">
                <a:latin typeface="DejaVu Sans" panose="020B0603030804020204"/>
                <a:cs typeface="DejaVu Sans" panose="020B0603030804020204"/>
              </a:rPr>
              <a:t>Neutron</a:t>
            </a:r>
            <a:endParaRPr sz="3200">
              <a:latin typeface="DejaVu Sans" panose="020B0603030804020204"/>
              <a:cs typeface="DejaVu Sans" panose="020B0603030804020204"/>
            </a:endParaRPr>
          </a:p>
          <a:p>
            <a:pPr marL="469900" lvl="2" indent="-457200">
              <a:lnSpc>
                <a:spcPct val="100000"/>
              </a:lnSpc>
              <a:spcBef>
                <a:spcPts val="765"/>
              </a:spcBef>
              <a:buFont typeface="Wingdings" panose="05000000000000000000" charset="0"/>
              <a:buChar char="Ø"/>
              <a:tabLst>
                <a:tab pos="1303020" algn="l"/>
                <a:tab pos="1303655" algn="l"/>
              </a:tabLst>
            </a:pPr>
            <a:r>
              <a:rPr sz="3200" spc="-20" dirty="0">
                <a:latin typeface="DejaVu Sans" panose="020B0603030804020204"/>
                <a:cs typeface="DejaVu Sans" panose="020B0603030804020204"/>
              </a:rPr>
              <a:t>Group-Based</a:t>
            </a:r>
            <a:r>
              <a:rPr sz="3200" spc="-50" dirty="0">
                <a:latin typeface="DejaVu Sans" panose="020B0603030804020204"/>
                <a:cs typeface="DejaVu Sans" panose="020B0603030804020204"/>
              </a:rPr>
              <a:t> </a:t>
            </a:r>
            <a:r>
              <a:rPr sz="3200" spc="-25" dirty="0">
                <a:latin typeface="DejaVu Sans" panose="020B0603030804020204"/>
                <a:cs typeface="DejaVu Sans" panose="020B0603030804020204"/>
              </a:rPr>
              <a:t>Policy</a:t>
            </a:r>
            <a:endParaRPr sz="3200">
              <a:latin typeface="DejaVu Sans" panose="020B0603030804020204"/>
              <a:cs typeface="DejaVu Sans" panose="020B0603030804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86760" y="290830"/>
            <a:ext cx="3360420" cy="627380"/>
          </a:xfrm>
          <a:prstGeom prst="rect">
            <a:avLst/>
          </a:prstGeom>
        </p:spPr>
        <p:txBody>
          <a:bodyPr vert="horz" wrap="square" lIns="0" tIns="12065" rIns="0" bIns="0" rtlCol="0">
            <a:spAutoFit/>
          </a:bodyPr>
          <a:lstStyle/>
          <a:p>
            <a:pPr marL="12700">
              <a:lnSpc>
                <a:spcPct val="100000"/>
              </a:lnSpc>
              <a:spcBef>
                <a:spcPts val="95"/>
              </a:spcBef>
            </a:pPr>
            <a:r>
              <a:rPr lang="zh-CN" altLang="en-US" sz="4000" b="1"/>
              <a:t>云计算网络</a:t>
            </a:r>
            <a:endParaRPr lang="zh-CN" altLang="en-US" sz="4000" b="1"/>
          </a:p>
        </p:txBody>
      </p:sp>
      <p:sp>
        <p:nvSpPr>
          <p:cNvPr id="3" name="object 3"/>
          <p:cNvSpPr txBox="1"/>
          <p:nvPr/>
        </p:nvSpPr>
        <p:spPr>
          <a:xfrm>
            <a:off x="535940" y="1146175"/>
            <a:ext cx="6548120" cy="2078990"/>
          </a:xfrm>
          <a:prstGeom prst="rect">
            <a:avLst/>
          </a:prstGeom>
        </p:spPr>
        <p:txBody>
          <a:bodyPr vert="horz" wrap="square" lIns="0" tIns="97790" rIns="0" bIns="0" rtlCol="0">
            <a:spAutoFit/>
          </a:bodyPr>
          <a:lstStyle/>
          <a:p>
            <a:pPr marL="355600" indent="-342900">
              <a:lnSpc>
                <a:spcPct val="100000"/>
              </a:lnSpc>
              <a:spcBef>
                <a:spcPts val="770"/>
              </a:spcBef>
              <a:buChar char="•"/>
              <a:tabLst>
                <a:tab pos="355600" algn="l"/>
                <a:tab pos="1146175" algn="l"/>
              </a:tabLst>
            </a:pPr>
            <a:r>
              <a:rPr sz="2800" spc="-5" dirty="0">
                <a:latin typeface="DejaVu Sans" panose="020B0603030804020204"/>
                <a:cs typeface="DejaVu Sans" panose="020B0603030804020204"/>
                <a:hlinkClick r:id="rId1" action="ppaction://hlinksldjump"/>
              </a:rPr>
              <a:t>6.1	</a:t>
            </a:r>
            <a:r>
              <a:rPr sz="2800" dirty="0">
                <a:latin typeface="Noto Sans CJK JP Regular" panose="020B0500000000000000" charset="-122"/>
                <a:cs typeface="Noto Sans CJK JP Regular" panose="020B0500000000000000" charset="-122"/>
                <a:hlinkClick r:id="rId1" action="ppaction://hlinksldjump"/>
              </a:rPr>
              <a:t>基本概</a:t>
            </a:r>
            <a:r>
              <a:rPr sz="2800" spc="-5" dirty="0">
                <a:latin typeface="Noto Sans CJK JP Regular" panose="020B0500000000000000" charset="-122"/>
                <a:cs typeface="Noto Sans CJK JP Regular" panose="020B0500000000000000" charset="-122"/>
                <a:hlinkClick r:id="rId1" action="ppaction://hlinksldjump"/>
              </a:rPr>
              <a:t>念</a:t>
            </a:r>
            <a:endParaRPr sz="2800">
              <a:latin typeface="Noto Sans CJK JP Regular" panose="020B0500000000000000" charset="-122"/>
              <a:cs typeface="Noto Sans CJK JP Regular" panose="020B0500000000000000" charset="-122"/>
            </a:endParaRPr>
          </a:p>
          <a:p>
            <a:pPr marL="355600" indent="-342900">
              <a:lnSpc>
                <a:spcPct val="100000"/>
              </a:lnSpc>
              <a:spcBef>
                <a:spcPts val="670"/>
              </a:spcBef>
              <a:buChar char="•"/>
              <a:tabLst>
                <a:tab pos="355600" algn="l"/>
                <a:tab pos="1146175" algn="l"/>
              </a:tabLst>
            </a:pPr>
            <a:r>
              <a:rPr sz="2800" spc="-5" dirty="0">
                <a:latin typeface="DejaVu Sans" panose="020B0603030804020204"/>
                <a:cs typeface="DejaVu Sans" panose="020B0603030804020204"/>
                <a:hlinkClick r:id="rId2" action="ppaction://hlinksldjump"/>
              </a:rPr>
              <a:t>6.2	</a:t>
            </a:r>
            <a:r>
              <a:rPr sz="2800" dirty="0">
                <a:latin typeface="Noto Sans CJK JP Regular" panose="020B0500000000000000" charset="-122"/>
                <a:cs typeface="Noto Sans CJK JP Regular" panose="020B0500000000000000" charset="-122"/>
                <a:hlinkClick r:id="rId2" action="ppaction://hlinksldjump"/>
              </a:rPr>
              <a:t>数据中心网络：云计算的</a:t>
            </a:r>
            <a:r>
              <a:rPr lang="zh-CN" sz="2800" dirty="0">
                <a:latin typeface="Noto Sans CJK JP Regular" panose="020B0500000000000000" charset="-122"/>
                <a:cs typeface="Noto Sans CJK JP Regular" panose="020B0500000000000000" charset="-122"/>
                <a:hlinkClick r:id="rId2" action="ppaction://hlinksldjump"/>
              </a:rPr>
              <a:t>架构</a:t>
            </a:r>
            <a:endParaRPr sz="2800">
              <a:latin typeface="Noto Sans CJK JP Regular" panose="020B0500000000000000" charset="-122"/>
              <a:cs typeface="Noto Sans CJK JP Regular" panose="020B0500000000000000" charset="-122"/>
            </a:endParaRPr>
          </a:p>
          <a:p>
            <a:pPr marL="355600" indent="-342900">
              <a:lnSpc>
                <a:spcPct val="100000"/>
              </a:lnSpc>
              <a:spcBef>
                <a:spcPts val="670"/>
              </a:spcBef>
              <a:buChar char="•"/>
              <a:tabLst>
                <a:tab pos="355600" algn="l"/>
                <a:tab pos="1146175" algn="l"/>
              </a:tabLst>
            </a:pPr>
            <a:r>
              <a:rPr sz="2800" spc="-5" dirty="0">
                <a:latin typeface="DejaVu Sans" panose="020B0603030804020204"/>
                <a:cs typeface="DejaVu Sans" panose="020B0603030804020204"/>
                <a:hlinkClick r:id="rId3" action="ppaction://hlinksldjump"/>
              </a:rPr>
              <a:t>6.3	</a:t>
            </a:r>
            <a:r>
              <a:rPr sz="2800" dirty="0">
                <a:latin typeface="Noto Sans CJK JP Regular" panose="020B0500000000000000" charset="-122"/>
                <a:cs typeface="Noto Sans CJK JP Regular" panose="020B0500000000000000" charset="-122"/>
                <a:hlinkClick r:id="rId3" action="ppaction://hlinksldjump"/>
              </a:rPr>
              <a:t>网络虚拟</a:t>
            </a:r>
            <a:r>
              <a:rPr sz="2800" spc="-5" dirty="0">
                <a:latin typeface="Noto Sans CJK JP Regular" panose="020B0500000000000000" charset="-122"/>
                <a:cs typeface="Noto Sans CJK JP Regular" panose="020B0500000000000000" charset="-122"/>
                <a:hlinkClick r:id="rId3" action="ppaction://hlinksldjump"/>
              </a:rPr>
              <a:t>化</a:t>
            </a:r>
            <a:endParaRPr sz="2800">
              <a:latin typeface="Noto Sans CJK JP Regular" panose="020B0500000000000000" charset="-122"/>
              <a:cs typeface="Noto Sans CJK JP Regular" panose="020B0500000000000000" charset="-122"/>
            </a:endParaRPr>
          </a:p>
          <a:p>
            <a:pPr marL="355600" indent="-342900">
              <a:lnSpc>
                <a:spcPct val="100000"/>
              </a:lnSpc>
              <a:spcBef>
                <a:spcPts val="670"/>
              </a:spcBef>
              <a:buChar char="•"/>
              <a:tabLst>
                <a:tab pos="355600" algn="l"/>
                <a:tab pos="1146175" algn="l"/>
              </a:tabLst>
            </a:pPr>
            <a:r>
              <a:rPr sz="2800" spc="-5" dirty="0">
                <a:latin typeface="DejaVu Sans" panose="020B0603030804020204"/>
                <a:cs typeface="DejaVu Sans" panose="020B0603030804020204"/>
                <a:hlinkClick r:id="rId4" action="ppaction://hlinksldjump"/>
              </a:rPr>
              <a:t>6.4	</a:t>
            </a:r>
            <a:r>
              <a:rPr sz="2800" dirty="0">
                <a:latin typeface="Noto Sans CJK JP Regular" panose="020B0500000000000000" charset="-122"/>
                <a:cs typeface="Noto Sans CJK JP Regular" panose="020B0500000000000000" charset="-122"/>
                <a:hlinkClick r:id="rId4" action="ppaction://hlinksldjump"/>
              </a:rPr>
              <a:t>租户网络管</a:t>
            </a:r>
            <a:r>
              <a:rPr sz="2800" spc="-5" dirty="0">
                <a:latin typeface="Noto Sans CJK JP Regular" panose="020B0500000000000000" charset="-122"/>
                <a:cs typeface="Noto Sans CJK JP Regular" panose="020B0500000000000000" charset="-122"/>
                <a:hlinkClick r:id="rId4" action="ppaction://hlinksldjump"/>
              </a:rPr>
              <a:t>理</a:t>
            </a:r>
            <a:endParaRPr sz="2800">
              <a:latin typeface="Noto Sans CJK JP Regular" panose="020B0500000000000000" charset="-122"/>
              <a:cs typeface="Noto Sans CJK JP Regular" panose="020B0500000000000000" charset="-122"/>
            </a:endParaRPr>
          </a:p>
        </p:txBody>
      </p:sp>
      <p:sp>
        <p:nvSpPr>
          <p:cNvPr id="4" name="object 4"/>
          <p:cNvSpPr/>
          <p:nvPr/>
        </p:nvSpPr>
        <p:spPr>
          <a:xfrm>
            <a:off x="6047752" y="3052610"/>
            <a:ext cx="1672589" cy="0"/>
          </a:xfrm>
          <a:custGeom>
            <a:avLst/>
            <a:gdLst/>
            <a:ahLst/>
            <a:cxnLst/>
            <a:rect l="l" t="t" r="r" b="b"/>
            <a:pathLst>
              <a:path w="1672590">
                <a:moveTo>
                  <a:pt x="0" y="0"/>
                </a:moveTo>
                <a:lnTo>
                  <a:pt x="1672590" y="0"/>
                </a:lnTo>
              </a:path>
            </a:pathLst>
          </a:custGeom>
          <a:ln w="12192">
            <a:solidFill>
              <a:srgbClr val="FFFFFF"/>
            </a:solidFill>
          </a:ln>
        </p:spPr>
        <p:txBody>
          <a:bodyPr wrap="square" lIns="0" tIns="0" rIns="0" bIns="0" rtlCol="0"/>
          <a:lstStyle/>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973579" y="272021"/>
            <a:ext cx="5195570" cy="634365"/>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latin typeface="DejaVu Sans" panose="020B0603030804020204"/>
                <a:cs typeface="DejaVu Sans" panose="020B0603030804020204"/>
              </a:rPr>
              <a:t>6.4.1	</a:t>
            </a:r>
            <a:r>
              <a:rPr sz="4000" dirty="0">
                <a:latin typeface="Noto Sans CJK JP Regular" panose="020B0500000000000000" charset="-122"/>
                <a:cs typeface="Noto Sans CJK JP Regular" panose="020B0500000000000000" charset="-122"/>
              </a:rPr>
              <a:t>网络功能即服</a:t>
            </a:r>
            <a:r>
              <a:rPr sz="4000" spc="-5" dirty="0">
                <a:latin typeface="Noto Sans CJK JP Regular" panose="020B0500000000000000" charset="-122"/>
                <a:cs typeface="Noto Sans CJK JP Regular" panose="020B0500000000000000" charset="-122"/>
              </a:rPr>
              <a:t>务</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535940" y="1221866"/>
            <a:ext cx="8154034" cy="1122680"/>
          </a:xfrm>
          <a:prstGeom prst="rect">
            <a:avLst/>
          </a:prstGeom>
        </p:spPr>
        <p:txBody>
          <a:bodyPr vert="horz" wrap="square" lIns="0" tIns="12700" rIns="0" bIns="0" rtlCol="0">
            <a:spAutoFit/>
          </a:bodyPr>
          <a:lstStyle/>
          <a:p>
            <a:pPr marL="12700" marR="5080">
              <a:lnSpc>
                <a:spcPct val="120000"/>
              </a:lnSpc>
              <a:spcBef>
                <a:spcPts val="100"/>
              </a:spcBef>
            </a:pPr>
            <a:r>
              <a:rPr sz="2000" dirty="0">
                <a:latin typeface="Noto Sans CJK JP Regular" panose="020B0500000000000000" charset="-122"/>
                <a:cs typeface="Noto Sans CJK JP Regular" panose="020B0500000000000000" charset="-122"/>
              </a:rPr>
              <a:t>云计算的核心观念是将所有资源以服务的形式进行抽象，网络也不例外， 也就是网络功能即服务</a:t>
            </a:r>
            <a:r>
              <a:rPr sz="2000" spc="-5"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Network</a:t>
            </a:r>
            <a:r>
              <a:rPr sz="2000" spc="-10" dirty="0">
                <a:latin typeface="DejaVu Sans" panose="020B0603030804020204"/>
                <a:cs typeface="DejaVu Sans" panose="020B0603030804020204"/>
              </a:rPr>
              <a:t> </a:t>
            </a:r>
            <a:r>
              <a:rPr sz="2000" spc="-20" dirty="0">
                <a:latin typeface="DejaVu Sans" panose="020B0603030804020204"/>
                <a:cs typeface="DejaVu Sans" panose="020B0603030804020204"/>
              </a:rPr>
              <a:t>Function</a:t>
            </a:r>
            <a:r>
              <a:rPr sz="2000" spc="-5" dirty="0">
                <a:latin typeface="DejaVu Sans" panose="020B0603030804020204"/>
                <a:cs typeface="DejaVu Sans" panose="020B0603030804020204"/>
              </a:rPr>
              <a:t> </a:t>
            </a:r>
            <a:r>
              <a:rPr sz="2000" dirty="0">
                <a:latin typeface="DejaVu Sans" panose="020B0603030804020204"/>
                <a:cs typeface="DejaVu Sans" panose="020B0603030804020204"/>
              </a:rPr>
              <a:t>as</a:t>
            </a:r>
            <a:r>
              <a:rPr sz="2000" spc="-10" dirty="0">
                <a:latin typeface="DejaVu Sans" panose="020B0603030804020204"/>
                <a:cs typeface="DejaVu Sans" panose="020B0603030804020204"/>
              </a:rPr>
              <a:t> </a:t>
            </a:r>
            <a:r>
              <a:rPr sz="2000" dirty="0">
                <a:latin typeface="DejaVu Sans" panose="020B0603030804020204"/>
                <a:cs typeface="DejaVu Sans" panose="020B0603030804020204"/>
              </a:rPr>
              <a:t>a</a:t>
            </a:r>
            <a:r>
              <a:rPr sz="2000" spc="-5" dirty="0">
                <a:latin typeface="DejaVu Sans" panose="020B0603030804020204"/>
                <a:cs typeface="DejaVu Sans" panose="020B0603030804020204"/>
              </a:rPr>
              <a:t> Service</a:t>
            </a:r>
            <a:r>
              <a:rPr sz="2000" spc="-5"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。云服</a:t>
            </a:r>
            <a:r>
              <a:rPr sz="2000" spc="5" dirty="0">
                <a:latin typeface="Noto Sans CJK JP Regular" panose="020B0500000000000000" charset="-122"/>
                <a:cs typeface="Noto Sans CJK JP Regular" panose="020B0500000000000000" charset="-122"/>
              </a:rPr>
              <a:t>务 </a:t>
            </a:r>
            <a:r>
              <a:rPr sz="2000" dirty="0">
                <a:latin typeface="Noto Sans CJK JP Regular" panose="020B0500000000000000" charset="-122"/>
                <a:cs typeface="Noto Sans CJK JP Regular" panose="020B0500000000000000" charset="-122"/>
              </a:rPr>
              <a:t>提供商可以将自身的网络资源虚拟化，并允许租户对它们按需进行租用</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7460" y="291071"/>
            <a:ext cx="6608445" cy="634365"/>
          </a:xfrm>
          <a:prstGeom prst="rect">
            <a:avLst/>
          </a:prstGeom>
        </p:spPr>
        <p:txBody>
          <a:bodyPr vert="horz" wrap="square" lIns="0" tIns="12065" rIns="0" bIns="0" rtlCol="0">
            <a:spAutoFit/>
          </a:bodyPr>
          <a:lstStyle/>
          <a:p>
            <a:pPr marL="12700">
              <a:lnSpc>
                <a:spcPct val="100000"/>
              </a:lnSpc>
              <a:spcBef>
                <a:spcPts val="95"/>
              </a:spcBef>
              <a:tabLst>
                <a:tab pos="1626870" algn="l"/>
                <a:tab pos="4551680" algn="l"/>
              </a:tabLst>
            </a:pPr>
            <a:r>
              <a:rPr sz="4000" spc="-5" dirty="0"/>
              <a:t>6.4.2	OpenStack	</a:t>
            </a:r>
            <a:r>
              <a:rPr sz="4000" spc="-20" dirty="0"/>
              <a:t>Neutron</a:t>
            </a:r>
            <a:endParaRPr sz="4000"/>
          </a:p>
        </p:txBody>
      </p:sp>
      <p:sp>
        <p:nvSpPr>
          <p:cNvPr id="3" name="object 3"/>
          <p:cNvSpPr txBox="1"/>
          <p:nvPr/>
        </p:nvSpPr>
        <p:spPr>
          <a:xfrm>
            <a:off x="535940" y="1221866"/>
            <a:ext cx="7971155" cy="2219960"/>
          </a:xfrm>
          <a:prstGeom prst="rect">
            <a:avLst/>
          </a:prstGeom>
        </p:spPr>
        <p:txBody>
          <a:bodyPr vert="horz" wrap="square" lIns="0" tIns="73660" rIns="0" bIns="0" rtlCol="0">
            <a:spAutoFit/>
          </a:bodyPr>
          <a:lstStyle/>
          <a:p>
            <a:pPr marL="12700">
              <a:lnSpc>
                <a:spcPct val="100000"/>
              </a:lnSpc>
              <a:spcBef>
                <a:spcPts val="580"/>
              </a:spcBef>
            </a:pPr>
            <a:r>
              <a:rPr sz="2000" spc="-5" dirty="0">
                <a:latin typeface="DejaVu Sans" panose="020B0603030804020204"/>
                <a:cs typeface="DejaVu Sans" panose="020B0603030804020204"/>
              </a:rPr>
              <a:t>OpenStack</a:t>
            </a:r>
            <a:r>
              <a:rPr sz="2000" spc="-30" dirty="0">
                <a:latin typeface="DejaVu Sans" panose="020B0603030804020204"/>
                <a:cs typeface="DejaVu Sans" panose="020B0603030804020204"/>
              </a:rPr>
              <a:t> </a:t>
            </a:r>
            <a:r>
              <a:rPr sz="2000" spc="-10" dirty="0">
                <a:latin typeface="DejaVu Sans" panose="020B0603030804020204"/>
                <a:cs typeface="DejaVu Sans" panose="020B0603030804020204"/>
              </a:rPr>
              <a:t>Neutron</a:t>
            </a:r>
            <a:r>
              <a:rPr sz="2000" dirty="0">
                <a:latin typeface="Noto Sans CJK JP Regular" panose="020B0500000000000000" charset="-122"/>
                <a:cs typeface="Noto Sans CJK JP Regular" panose="020B0500000000000000" charset="-122"/>
              </a:rPr>
              <a:t>是一个专注于在虚拟计算环境中提供网络即服</a:t>
            </a:r>
            <a:r>
              <a:rPr sz="2000" spc="5" dirty="0">
                <a:latin typeface="Noto Sans CJK JP Regular" panose="020B0500000000000000" charset="-122"/>
                <a:cs typeface="Noto Sans CJK JP Regular" panose="020B0500000000000000" charset="-122"/>
              </a:rPr>
              <a:t>务</a:t>
            </a:r>
            <a:endParaRPr sz="2000">
              <a:latin typeface="Noto Sans CJK JP Regular" panose="020B0500000000000000" charset="-122"/>
              <a:cs typeface="Noto Sans CJK JP Regular" panose="020B0500000000000000" charset="-122"/>
            </a:endParaRPr>
          </a:p>
          <a:p>
            <a:pPr marL="12700" marR="5080">
              <a:lnSpc>
                <a:spcPct val="120000"/>
              </a:lnSpc>
            </a:pPr>
            <a:r>
              <a:rPr sz="2000" spc="-5"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NaaS</a:t>
            </a:r>
            <a:r>
              <a:rPr sz="2000" spc="-5"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的</a:t>
            </a:r>
            <a:r>
              <a:rPr sz="2000" spc="-5" dirty="0">
                <a:latin typeface="DejaVu Sans" panose="020B0603030804020204"/>
                <a:cs typeface="DejaVu Sans" panose="020B0603030804020204"/>
              </a:rPr>
              <a:t>SDN</a:t>
            </a:r>
            <a:r>
              <a:rPr sz="2000" dirty="0">
                <a:latin typeface="Noto Sans CJK JP Regular" panose="020B0500000000000000" charset="-122"/>
                <a:cs typeface="Noto Sans CJK JP Regular" panose="020B0500000000000000" charset="-122"/>
              </a:rPr>
              <a:t>网络项目。它的前身是</a:t>
            </a:r>
            <a:r>
              <a:rPr sz="2000" spc="-5" dirty="0">
                <a:latin typeface="DejaVu Sans" panose="020B0603030804020204"/>
                <a:cs typeface="DejaVu Sans" panose="020B0603030804020204"/>
              </a:rPr>
              <a:t>OpenStack</a:t>
            </a:r>
            <a:r>
              <a:rPr sz="2000" dirty="0">
                <a:latin typeface="Noto Sans CJK JP Regular" panose="020B0500000000000000" charset="-122"/>
                <a:cs typeface="Noto Sans CJK JP Regular" panose="020B0500000000000000" charset="-122"/>
              </a:rPr>
              <a:t>中原有的定义网</a:t>
            </a:r>
            <a:r>
              <a:rPr sz="2000" spc="5" dirty="0">
                <a:latin typeface="Noto Sans CJK JP Regular" panose="020B0500000000000000" charset="-122"/>
                <a:cs typeface="Noto Sans CJK JP Regular" panose="020B0500000000000000" charset="-122"/>
              </a:rPr>
              <a:t>络 </a:t>
            </a:r>
            <a:r>
              <a:rPr sz="2000" dirty="0">
                <a:latin typeface="Noto Sans CJK JP Regular" panose="020B0500000000000000" charset="-122"/>
                <a:cs typeface="Noto Sans CJK JP Regular" panose="020B0500000000000000" charset="-122"/>
              </a:rPr>
              <a:t>模块管理接口的</a:t>
            </a:r>
            <a:r>
              <a:rPr sz="2000" spc="-5" dirty="0">
                <a:latin typeface="DejaVu Sans" panose="020B0603030804020204"/>
                <a:cs typeface="DejaVu Sans" panose="020B0603030804020204"/>
              </a:rPr>
              <a:t>Quanntum</a:t>
            </a:r>
            <a:r>
              <a:rPr sz="2000" dirty="0">
                <a:latin typeface="Noto Sans CJK JP Regular" panose="020B0500000000000000" charset="-122"/>
                <a:cs typeface="Noto Sans CJK JP Regular" panose="020B0500000000000000" charset="-122"/>
              </a:rPr>
              <a:t>项目。</a:t>
            </a:r>
            <a:r>
              <a:rPr sz="2000" spc="-10" dirty="0">
                <a:latin typeface="DejaVu Sans" panose="020B0603030804020204"/>
                <a:cs typeface="DejaVu Sans" panose="020B0603030804020204"/>
              </a:rPr>
              <a:t>Neutron</a:t>
            </a:r>
            <a:r>
              <a:rPr sz="2000" dirty="0">
                <a:latin typeface="Noto Sans CJK JP Regular" panose="020B0500000000000000" charset="-122"/>
                <a:cs typeface="Noto Sans CJK JP Regular" panose="020B0500000000000000" charset="-122"/>
              </a:rPr>
              <a:t>目前已经在</a:t>
            </a:r>
            <a:r>
              <a:rPr sz="2000" spc="-5" dirty="0">
                <a:latin typeface="DejaVu Sans" panose="020B0603030804020204"/>
                <a:cs typeface="DejaVu Sans" panose="020B0603030804020204"/>
              </a:rPr>
              <a:t>OpenStack</a:t>
            </a:r>
            <a:r>
              <a:rPr sz="2000" spc="5" dirty="0">
                <a:latin typeface="Noto Sans CJK JP Regular" panose="020B0500000000000000" charset="-122"/>
                <a:cs typeface="Noto Sans CJK JP Regular" panose="020B0500000000000000" charset="-122"/>
              </a:rPr>
              <a:t>中 </a:t>
            </a:r>
            <a:r>
              <a:rPr sz="2000" dirty="0">
                <a:latin typeface="Noto Sans CJK JP Regular" panose="020B0500000000000000" charset="-122"/>
                <a:cs typeface="Noto Sans CJK JP Regular" panose="020B0500000000000000" charset="-122"/>
              </a:rPr>
              <a:t>的</a:t>
            </a:r>
            <a:r>
              <a:rPr sz="2000" spc="-5" dirty="0">
                <a:latin typeface="DejaVu Sans" panose="020B0603030804020204"/>
                <a:cs typeface="DejaVu Sans" panose="020B0603030804020204"/>
              </a:rPr>
              <a:t>Quantum</a:t>
            </a:r>
            <a:r>
              <a:rPr sz="2000" dirty="0">
                <a:latin typeface="Noto Sans CJK JP Regular" panose="020B0500000000000000" charset="-122"/>
                <a:cs typeface="Noto Sans CJK JP Regular" panose="020B0500000000000000" charset="-122"/>
              </a:rPr>
              <a:t>里提供原有网络应用的接口（</a:t>
            </a:r>
            <a:r>
              <a:rPr sz="2000" spc="-5" dirty="0">
                <a:latin typeface="DejaVu Sans" panose="020B0603030804020204"/>
                <a:cs typeface="DejaVu Sans" panose="020B0603030804020204"/>
              </a:rPr>
              <a:t>API</a:t>
            </a:r>
            <a:r>
              <a:rPr sz="2000"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Neut</a:t>
            </a:r>
            <a:r>
              <a:rPr sz="2000" spc="-50" dirty="0">
                <a:latin typeface="DejaVu Sans" panose="020B0603030804020204"/>
                <a:cs typeface="DejaVu Sans" panose="020B0603030804020204"/>
              </a:rPr>
              <a:t>r</a:t>
            </a:r>
            <a:r>
              <a:rPr sz="2000" spc="-5" dirty="0">
                <a:latin typeface="DejaVu Sans" panose="020B0603030804020204"/>
                <a:cs typeface="DejaVu Sans" panose="020B0603030804020204"/>
              </a:rPr>
              <a:t>on</a:t>
            </a:r>
            <a:r>
              <a:rPr sz="2000" dirty="0">
                <a:latin typeface="Noto Sans CJK JP Regular" panose="020B0500000000000000" charset="-122"/>
                <a:cs typeface="Noto Sans CJK JP Regular" panose="020B0500000000000000" charset="-122"/>
              </a:rPr>
              <a:t>旨在解决在 云环境中已知传统网络技术的缺陷。传统网络管理在多租户环境中租</a:t>
            </a:r>
            <a:r>
              <a:rPr sz="2000" spc="5" dirty="0">
                <a:latin typeface="Noto Sans CJK JP Regular" panose="020B0500000000000000" charset="-122"/>
                <a:cs typeface="Noto Sans CJK JP Regular" panose="020B0500000000000000" charset="-122"/>
              </a:rPr>
              <a:t>户 </a:t>
            </a:r>
            <a:r>
              <a:rPr sz="2000" dirty="0">
                <a:latin typeface="Noto Sans CJK JP Regular" panose="020B0500000000000000" charset="-122"/>
                <a:cs typeface="Noto Sans CJK JP Regular" panose="020B0500000000000000" charset="-122"/>
              </a:rPr>
              <a:t>缺乏对网络拓扑和寻址控制，使得租户难以部署高级网络服务</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305560" y="291071"/>
            <a:ext cx="6532245" cy="634365"/>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t>6.4.3	</a:t>
            </a:r>
            <a:r>
              <a:rPr sz="4000" spc="-25" dirty="0"/>
              <a:t>Group-Based</a:t>
            </a:r>
            <a:r>
              <a:rPr sz="4000" spc="-65" dirty="0"/>
              <a:t> </a:t>
            </a:r>
            <a:r>
              <a:rPr sz="4000" spc="-30" dirty="0"/>
              <a:t>Policy</a:t>
            </a:r>
            <a:endParaRPr sz="4000"/>
          </a:p>
        </p:txBody>
      </p:sp>
      <p:sp>
        <p:nvSpPr>
          <p:cNvPr id="3" name="object 3"/>
          <p:cNvSpPr txBox="1"/>
          <p:nvPr/>
        </p:nvSpPr>
        <p:spPr>
          <a:xfrm>
            <a:off x="535940" y="1221866"/>
            <a:ext cx="7915909" cy="2219960"/>
          </a:xfrm>
          <a:prstGeom prst="rect">
            <a:avLst/>
          </a:prstGeom>
        </p:spPr>
        <p:txBody>
          <a:bodyPr vert="horz" wrap="square" lIns="0" tIns="12700" rIns="0" bIns="0" rtlCol="0">
            <a:spAutoFit/>
          </a:bodyPr>
          <a:lstStyle/>
          <a:p>
            <a:pPr marL="12700" marR="7620">
              <a:lnSpc>
                <a:spcPct val="120000"/>
              </a:lnSpc>
              <a:spcBef>
                <a:spcPts val="100"/>
              </a:spcBef>
            </a:pPr>
            <a:r>
              <a:rPr sz="2000" dirty="0">
                <a:latin typeface="Noto Sans CJK JP Regular" panose="020B0500000000000000" charset="-122"/>
                <a:cs typeface="Noto Sans CJK JP Regular" panose="020B0500000000000000" charset="-122"/>
              </a:rPr>
              <a:t>基于组的策略</a:t>
            </a:r>
            <a:r>
              <a:rPr sz="2000" spc="-5"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GBP</a:t>
            </a:r>
            <a:r>
              <a:rPr sz="2000" spc="-5"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是</a:t>
            </a:r>
            <a:r>
              <a:rPr sz="2000" spc="-5" dirty="0">
                <a:latin typeface="DejaVu Sans" panose="020B0603030804020204"/>
                <a:cs typeface="DejaVu Sans" panose="020B0603030804020204"/>
              </a:rPr>
              <a:t>OpenStack</a:t>
            </a:r>
            <a:r>
              <a:rPr sz="2000" dirty="0">
                <a:latin typeface="Noto Sans CJK JP Regular" panose="020B0500000000000000" charset="-122"/>
                <a:cs typeface="Noto Sans CJK JP Regular" panose="020B0500000000000000" charset="-122"/>
              </a:rPr>
              <a:t>的</a:t>
            </a:r>
            <a:r>
              <a:rPr sz="2000" spc="-5" dirty="0">
                <a:latin typeface="DejaVu Sans" panose="020B0603030804020204"/>
                <a:cs typeface="DejaVu Sans" panose="020B0603030804020204"/>
              </a:rPr>
              <a:t>API</a:t>
            </a:r>
            <a:r>
              <a:rPr sz="2000" dirty="0">
                <a:latin typeface="Noto Sans CJK JP Regular" panose="020B0500000000000000" charset="-122"/>
                <a:cs typeface="Noto Sans CJK JP Regular" panose="020B0500000000000000" charset="-122"/>
              </a:rPr>
              <a:t>框架，提供了一种</a:t>
            </a:r>
            <a:r>
              <a:rPr sz="2000" spc="-5" dirty="0">
                <a:latin typeface="DejaVu Sans" panose="020B0603030804020204"/>
                <a:cs typeface="DejaVu Sans" panose="020B0603030804020204"/>
              </a:rPr>
              <a:t>Intent</a:t>
            </a:r>
            <a:r>
              <a:rPr sz="2000" spc="5" dirty="0">
                <a:latin typeface="Noto Sans CJK JP Regular" panose="020B0500000000000000" charset="-122"/>
                <a:cs typeface="Noto Sans CJK JP Regular" panose="020B0500000000000000" charset="-122"/>
              </a:rPr>
              <a:t>驱 </a:t>
            </a:r>
            <a:r>
              <a:rPr sz="2000" dirty="0">
                <a:latin typeface="Noto Sans CJK JP Regular" panose="020B0500000000000000" charset="-122"/>
                <a:cs typeface="Noto Sans CJK JP Regular" panose="020B0500000000000000" charset="-122"/>
              </a:rPr>
              <a:t>动模型，旨在以独立于底层基础架构的方式描述应用程序需求。与其提 供以网络为中心的结构（如第</a:t>
            </a:r>
            <a:r>
              <a:rPr sz="2000" spc="-10" dirty="0">
                <a:latin typeface="DejaVu Sans" panose="020B0603030804020204"/>
                <a:cs typeface="DejaVu Sans" panose="020B0603030804020204"/>
              </a:rPr>
              <a:t>2</a:t>
            </a:r>
            <a:r>
              <a:rPr sz="2000" dirty="0">
                <a:latin typeface="Noto Sans CJK JP Regular" panose="020B0500000000000000" charset="-122"/>
                <a:cs typeface="Noto Sans CJK JP Regular" panose="020B0500000000000000" charset="-122"/>
              </a:rPr>
              <a:t>层域</a:t>
            </a:r>
            <a:r>
              <a:rPr sz="2000" spc="-5"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GBP</a:t>
            </a:r>
            <a:r>
              <a:rPr sz="2000" dirty="0">
                <a:latin typeface="Noto Sans CJK JP Regular" panose="020B0500000000000000" charset="-122"/>
                <a:cs typeface="Noto Sans CJK JP Regular" panose="020B0500000000000000" charset="-122"/>
              </a:rPr>
              <a:t>引入了一个通用的</a:t>
            </a:r>
            <a:r>
              <a:rPr sz="2000" spc="1050"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组</a:t>
            </a:r>
            <a:r>
              <a:rPr sz="2000" spc="1055" dirty="0">
                <a:latin typeface="Noto Sans CJK JP Regular" panose="020B0500000000000000" charset="-122"/>
                <a:cs typeface="Noto Sans CJK JP Regular" panose="020B0500000000000000" charset="-122"/>
              </a:rPr>
              <a:t>”  </a:t>
            </a:r>
            <a:r>
              <a:rPr sz="2000" dirty="0">
                <a:latin typeface="Noto Sans CJK JP Regular" panose="020B0500000000000000" charset="-122"/>
                <a:cs typeface="Noto Sans CJK JP Regular" panose="020B0500000000000000" charset="-122"/>
              </a:rPr>
              <a:t>基元及一个策略模型来描述组之间的连接性、安全性和网络服务。虽</a:t>
            </a:r>
            <a:r>
              <a:rPr sz="2000" spc="5" dirty="0">
                <a:latin typeface="Noto Sans CJK JP Regular" panose="020B0500000000000000" charset="-122"/>
                <a:cs typeface="Noto Sans CJK JP Regular" panose="020B0500000000000000" charset="-122"/>
              </a:rPr>
              <a:t>然</a:t>
            </a:r>
            <a:endParaRPr sz="2000">
              <a:latin typeface="Noto Sans CJK JP Regular" panose="020B0500000000000000" charset="-122"/>
              <a:cs typeface="Noto Sans CJK JP Regular" panose="020B0500000000000000" charset="-122"/>
            </a:endParaRPr>
          </a:p>
          <a:p>
            <a:pPr marL="12700" marR="5080">
              <a:lnSpc>
                <a:spcPct val="120000"/>
              </a:lnSpc>
            </a:pPr>
            <a:r>
              <a:rPr sz="2000" spc="-5" dirty="0">
                <a:latin typeface="DejaVu Sans" panose="020B0603030804020204"/>
                <a:cs typeface="DejaVu Sans" panose="020B0603030804020204"/>
              </a:rPr>
              <a:t>G</a:t>
            </a:r>
            <a:r>
              <a:rPr sz="2000" spc="-10" dirty="0">
                <a:latin typeface="DejaVu Sans" panose="020B0603030804020204"/>
                <a:cs typeface="DejaVu Sans" panose="020B0603030804020204"/>
              </a:rPr>
              <a:t>B</a:t>
            </a:r>
            <a:r>
              <a:rPr sz="2000" spc="-5" dirty="0">
                <a:latin typeface="DejaVu Sans" panose="020B0603030804020204"/>
                <a:cs typeface="DejaVu Sans" panose="020B0603030804020204"/>
              </a:rPr>
              <a:t>P</a:t>
            </a:r>
            <a:r>
              <a:rPr sz="2000" dirty="0">
                <a:latin typeface="Noto Sans CJK JP Regular" panose="020B0500000000000000" charset="-122"/>
                <a:cs typeface="Noto Sans CJK JP Regular" panose="020B0500000000000000" charset="-122"/>
              </a:rPr>
              <a:t>目前仅专注于网络领域，但它完全可以成为一个通用的框架，在网 络之外的其他领域取得应用</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978150" y="272021"/>
            <a:ext cx="3187065" cy="627380"/>
          </a:xfrm>
          <a:prstGeom prst="rect">
            <a:avLst/>
          </a:prstGeom>
        </p:spPr>
        <p:txBody>
          <a:bodyPr vert="horz" wrap="square" lIns="0" tIns="12065" rIns="0" bIns="0" rtlCol="0">
            <a:spAutoFit/>
          </a:bodyPr>
          <a:lstStyle/>
          <a:p>
            <a:pPr marL="12700">
              <a:lnSpc>
                <a:spcPct val="100000"/>
              </a:lnSpc>
              <a:spcBef>
                <a:spcPts val="95"/>
              </a:spcBef>
              <a:tabLst>
                <a:tab pos="1142365" algn="l"/>
              </a:tabLst>
            </a:pPr>
            <a:r>
              <a:rPr sz="4000" spc="-5" dirty="0"/>
              <a:t>6.</a:t>
            </a:r>
            <a:r>
              <a:rPr lang="en-US" sz="4000" spc="-5" dirty="0"/>
              <a:t>5</a:t>
            </a:r>
            <a:r>
              <a:rPr sz="4000" spc="-5" dirty="0"/>
              <a:t>	</a:t>
            </a:r>
            <a:r>
              <a:rPr sz="4000" dirty="0">
                <a:latin typeface="Noto Sans CJK JP Regular" panose="020B0500000000000000" charset="-122"/>
                <a:cs typeface="Noto Sans CJK JP Regular" panose="020B0500000000000000" charset="-122"/>
              </a:rPr>
              <a:t>本章小</a:t>
            </a:r>
            <a:r>
              <a:rPr sz="4000" spc="-5" dirty="0">
                <a:latin typeface="Noto Sans CJK JP Regular" panose="020B0500000000000000" charset="-122"/>
                <a:cs typeface="Noto Sans CJK JP Regular" panose="020B0500000000000000" charset="-122"/>
              </a:rPr>
              <a:t>结</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677544" y="1094105"/>
            <a:ext cx="7670165" cy="2515870"/>
          </a:xfrm>
          <a:prstGeom prst="rect">
            <a:avLst/>
          </a:prstGeom>
        </p:spPr>
        <p:txBody>
          <a:bodyPr vert="horz" wrap="square" lIns="0" tIns="13335" rIns="0" bIns="0" rtlCol="0">
            <a:spAutoFit/>
          </a:bodyPr>
          <a:lstStyle/>
          <a:p>
            <a:pPr marL="355600" marR="29845" indent="-342900" algn="just">
              <a:lnSpc>
                <a:spcPct val="100000"/>
              </a:lnSpc>
              <a:spcBef>
                <a:spcPts val="105"/>
              </a:spcBef>
              <a:buFont typeface="Wingdings" panose="05000000000000000000" charset="0"/>
              <a:buChar char="l"/>
            </a:pPr>
            <a:r>
              <a:rPr sz="2000" dirty="0">
                <a:latin typeface="Noto Sans CJK JP Regular" panose="020B0500000000000000" charset="-122"/>
                <a:cs typeface="Noto Sans CJK JP Regular" panose="020B0500000000000000" charset="-122"/>
              </a:rPr>
              <a:t>云计算的系统供应商需要</a:t>
            </a:r>
            <a:r>
              <a:rPr sz="2000" dirty="0">
                <a:solidFill>
                  <a:srgbClr val="FF0000"/>
                </a:solidFill>
                <a:latin typeface="Noto Sans CJK JP Regular" panose="020B0500000000000000" charset="-122"/>
                <a:cs typeface="Noto Sans CJK JP Regular" panose="020B0500000000000000" charset="-122"/>
              </a:rPr>
              <a:t>通过网络协调资源的管理与调度</a:t>
            </a:r>
            <a:endParaRPr sz="2000" dirty="0">
              <a:solidFill>
                <a:srgbClr val="FF0000"/>
              </a:solidFill>
              <a:latin typeface="Noto Sans CJK JP Regular" panose="020B0500000000000000" charset="-122"/>
              <a:cs typeface="Noto Sans CJK JP Regular" panose="020B0500000000000000" charset="-122"/>
            </a:endParaRPr>
          </a:p>
          <a:p>
            <a:pPr marL="355600" marR="29845" indent="-342900" algn="just">
              <a:lnSpc>
                <a:spcPct val="100000"/>
              </a:lnSpc>
              <a:spcBef>
                <a:spcPts val="105"/>
              </a:spcBef>
              <a:buFont typeface="Wingdings" panose="05000000000000000000" charset="0"/>
              <a:buChar char="l"/>
            </a:pPr>
            <a:r>
              <a:rPr sz="2000" dirty="0">
                <a:latin typeface="Noto Sans CJK JP Regular" panose="020B0500000000000000" charset="-122"/>
                <a:cs typeface="Noto Sans CJK JP Regular" panose="020B0500000000000000" charset="-122"/>
              </a:rPr>
              <a:t>云计算的服务商需要</a:t>
            </a:r>
            <a:r>
              <a:rPr sz="2000" dirty="0">
                <a:solidFill>
                  <a:srgbClr val="FF0000"/>
                </a:solidFill>
                <a:latin typeface="Noto Sans CJK JP Regular" panose="020B0500000000000000" charset="-122"/>
                <a:cs typeface="Noto Sans CJK JP Regular" panose="020B0500000000000000" charset="-122"/>
              </a:rPr>
              <a:t>通过网络将不同类型的资源以服务的形式向用户提供访问</a:t>
            </a:r>
            <a:endParaRPr sz="2000" dirty="0">
              <a:latin typeface="Noto Sans CJK JP Regular" panose="020B0500000000000000" charset="-122"/>
              <a:cs typeface="Noto Sans CJK JP Regular" panose="020B0500000000000000" charset="-122"/>
            </a:endParaRPr>
          </a:p>
          <a:p>
            <a:pPr marL="355600" marR="29845" indent="-342900" algn="just">
              <a:lnSpc>
                <a:spcPct val="100000"/>
              </a:lnSpc>
              <a:spcBef>
                <a:spcPts val="105"/>
              </a:spcBef>
              <a:buFont typeface="Wingdings" panose="05000000000000000000" charset="0"/>
              <a:buChar char="l"/>
            </a:pPr>
            <a:r>
              <a:rPr sz="2000" dirty="0">
                <a:latin typeface="Noto Sans CJK JP Regular" panose="020B0500000000000000" charset="-122"/>
                <a:cs typeface="Noto Sans CJK JP Regular" panose="020B0500000000000000" charset="-122"/>
              </a:rPr>
              <a:t>云计算的租户又需要对自身所获取的虚拟化资源通过网络进行管理</a:t>
            </a:r>
            <a:endParaRPr sz="2000" dirty="0">
              <a:latin typeface="Noto Sans CJK JP Regular" panose="020B0500000000000000" charset="-122"/>
              <a:cs typeface="Noto Sans CJK JP Regular" panose="020B0500000000000000" charset="-122"/>
            </a:endParaRPr>
          </a:p>
          <a:p>
            <a:pPr marL="355600" marR="29845" indent="-342900" algn="just">
              <a:lnSpc>
                <a:spcPct val="100000"/>
              </a:lnSpc>
              <a:spcBef>
                <a:spcPts val="105"/>
              </a:spcBef>
              <a:buFont typeface="Wingdings" panose="05000000000000000000" charset="0"/>
              <a:buChar char="l"/>
            </a:pPr>
            <a:r>
              <a:rPr sz="2000" dirty="0">
                <a:latin typeface="Noto Sans CJK JP Regular" panose="020B0500000000000000" charset="-122"/>
                <a:cs typeface="Noto Sans CJK JP Regular" panose="020B0500000000000000" charset="-122"/>
              </a:rPr>
              <a:t>这些需求都对云计算系统的网络架构提出了巨大的挑战。从数据中心的构建出发，讲述软件定义网络、网络虚拟化以</a:t>
            </a:r>
            <a:r>
              <a:rPr sz="2000" spc="5" dirty="0">
                <a:latin typeface="Noto Sans CJK JP Regular" panose="020B0500000000000000" charset="-122"/>
                <a:cs typeface="Noto Sans CJK JP Regular" panose="020B0500000000000000" charset="-122"/>
              </a:rPr>
              <a:t>及</a:t>
            </a:r>
            <a:r>
              <a:rPr sz="2000" dirty="0">
                <a:latin typeface="Noto Sans CJK JP Regular" panose="020B0500000000000000" charset="-122"/>
                <a:cs typeface="Noto Sans CJK JP Regular" panose="020B0500000000000000" charset="-122"/>
              </a:rPr>
              <a:t>租户网络管</a:t>
            </a:r>
            <a:r>
              <a:rPr sz="2000" spc="5" dirty="0">
                <a:latin typeface="Noto Sans CJK JP Regular" panose="020B0500000000000000" charset="-122"/>
                <a:cs typeface="Noto Sans CJK JP Regular" panose="020B0500000000000000" charset="-122"/>
              </a:rPr>
              <a:t>理 </a:t>
            </a:r>
            <a:r>
              <a:rPr sz="2000" dirty="0">
                <a:latin typeface="Noto Sans CJK JP Regular" panose="020B0500000000000000" charset="-122"/>
                <a:cs typeface="Noto Sans CJK JP Regular" panose="020B0500000000000000" charset="-122"/>
              </a:rPr>
              <a:t>等关键技术</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57106" y="2101989"/>
            <a:ext cx="3452495" cy="939800"/>
          </a:xfrm>
          <a:prstGeom prst="rect">
            <a:avLst/>
          </a:prstGeom>
        </p:spPr>
        <p:txBody>
          <a:bodyPr vert="horz" wrap="square" lIns="0" tIns="12700" rIns="0" bIns="0" rtlCol="0">
            <a:spAutoFit/>
          </a:bodyPr>
          <a:lstStyle/>
          <a:p>
            <a:pPr marL="12700">
              <a:lnSpc>
                <a:spcPct val="100000"/>
              </a:lnSpc>
              <a:spcBef>
                <a:spcPts val="100"/>
              </a:spcBef>
            </a:pPr>
            <a:r>
              <a:rPr sz="6000" b="1" i="1" dirty="0">
                <a:latin typeface="DejaVu Sans" panose="020B0603030804020204"/>
                <a:cs typeface="DejaVu Sans" panose="020B0603030804020204"/>
              </a:rPr>
              <a:t>T</a:t>
            </a:r>
            <a:r>
              <a:rPr sz="6000" b="1" i="1" spc="-5" dirty="0">
                <a:latin typeface="DejaVu Sans" panose="020B0603030804020204"/>
                <a:cs typeface="DejaVu Sans" panose="020B0603030804020204"/>
              </a:rPr>
              <a:t>h</a:t>
            </a:r>
            <a:r>
              <a:rPr sz="6000" b="1" i="1" dirty="0">
                <a:latin typeface="DejaVu Sans" panose="020B0603030804020204"/>
                <a:cs typeface="DejaVu Sans" panose="020B0603030804020204"/>
              </a:rPr>
              <a:t>a</a:t>
            </a:r>
            <a:r>
              <a:rPr sz="6000" b="1" i="1" spc="-5" dirty="0">
                <a:latin typeface="DejaVu Sans" panose="020B0603030804020204"/>
                <a:cs typeface="DejaVu Sans" panose="020B0603030804020204"/>
              </a:rPr>
              <a:t>nks</a:t>
            </a:r>
            <a:r>
              <a:rPr sz="6000" b="1" i="1" dirty="0">
                <a:latin typeface="DejaVu Sans" panose="020B0603030804020204"/>
                <a:cs typeface="DejaVu Sans" panose="020B0603030804020204"/>
              </a:rPr>
              <a:t>!</a:t>
            </a:r>
            <a:endParaRPr sz="6000">
              <a:latin typeface="DejaVu Sans" panose="020B0603030804020204"/>
              <a:cs typeface="DejaVu Sans" panose="020B0603030804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30500" y="272021"/>
            <a:ext cx="3187065" cy="634365"/>
          </a:xfrm>
          <a:prstGeom prst="rect">
            <a:avLst/>
          </a:prstGeom>
        </p:spPr>
        <p:txBody>
          <a:bodyPr vert="horz" wrap="square" lIns="0" tIns="12065" rIns="0" bIns="0" rtlCol="0">
            <a:spAutoFit/>
          </a:bodyPr>
          <a:lstStyle/>
          <a:p>
            <a:pPr marL="12700">
              <a:lnSpc>
                <a:spcPct val="100000"/>
              </a:lnSpc>
              <a:spcBef>
                <a:spcPts val="95"/>
              </a:spcBef>
              <a:tabLst>
                <a:tab pos="1142365" algn="l"/>
              </a:tabLst>
            </a:pPr>
            <a:r>
              <a:rPr sz="4000" spc="-5" dirty="0"/>
              <a:t>6.1	</a:t>
            </a:r>
            <a:r>
              <a:rPr sz="4000" dirty="0">
                <a:latin typeface="Noto Sans CJK JP Regular" panose="020B0500000000000000" charset="-122"/>
                <a:cs typeface="Noto Sans CJK JP Regular" panose="020B0500000000000000" charset="-122"/>
              </a:rPr>
              <a:t>基本概</a:t>
            </a:r>
            <a:r>
              <a:rPr sz="4000" spc="-5" dirty="0">
                <a:latin typeface="Noto Sans CJK JP Regular" panose="020B0500000000000000" charset="-122"/>
                <a:cs typeface="Noto Sans CJK JP Regular" panose="020B0500000000000000" charset="-122"/>
              </a:rPr>
              <a:t>念</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2600325" y="1185545"/>
            <a:ext cx="4638040" cy="2373630"/>
          </a:xfrm>
          <a:prstGeom prst="rect">
            <a:avLst/>
          </a:prstGeom>
        </p:spPr>
        <p:txBody>
          <a:bodyPr vert="horz" wrap="square" lIns="0" tIns="109855" rIns="0" bIns="0" rtlCol="0">
            <a:spAutoFit/>
          </a:bodyPr>
          <a:lstStyle/>
          <a:p>
            <a:pPr marL="469900" lvl="2" indent="-457200">
              <a:lnSpc>
                <a:spcPct val="100000"/>
              </a:lnSpc>
              <a:spcBef>
                <a:spcPts val="865"/>
              </a:spcBef>
              <a:buFont typeface="Wingdings" panose="05000000000000000000" charset="0"/>
              <a:buChar char="u"/>
              <a:tabLst>
                <a:tab pos="1303020" algn="l"/>
                <a:tab pos="1303655" algn="l"/>
              </a:tabLst>
            </a:pPr>
            <a:r>
              <a:rPr sz="3200" dirty="0">
                <a:latin typeface="Noto Sans CJK JP Regular" panose="020B0500000000000000" charset="-122"/>
                <a:cs typeface="Noto Sans CJK JP Regular" panose="020B0500000000000000" charset="-122"/>
              </a:rPr>
              <a:t>计算机网</a:t>
            </a:r>
            <a:r>
              <a:rPr sz="3200" spc="5" dirty="0">
                <a:latin typeface="Noto Sans CJK JP Regular" panose="020B0500000000000000" charset="-122"/>
                <a:cs typeface="Noto Sans CJK JP Regular" panose="020B0500000000000000" charset="-122"/>
              </a:rPr>
              <a:t>络</a:t>
            </a:r>
            <a:endParaRPr sz="3200">
              <a:latin typeface="Noto Sans CJK JP Regular" panose="020B0500000000000000" charset="-122"/>
              <a:cs typeface="Noto Sans CJK JP Regular" panose="020B0500000000000000" charset="-122"/>
            </a:endParaRPr>
          </a:p>
          <a:p>
            <a:pPr marL="469900" lvl="2" indent="-457200">
              <a:lnSpc>
                <a:spcPct val="100000"/>
              </a:lnSpc>
              <a:spcBef>
                <a:spcPts val="765"/>
              </a:spcBef>
              <a:buFont typeface="Wingdings" panose="05000000000000000000" charset="0"/>
              <a:buChar char="u"/>
              <a:tabLst>
                <a:tab pos="1303020" algn="l"/>
                <a:tab pos="1303655" algn="l"/>
              </a:tabLst>
            </a:pPr>
            <a:r>
              <a:rPr sz="3200" dirty="0">
                <a:latin typeface="Noto Sans CJK JP Regular" panose="020B0500000000000000" charset="-122"/>
                <a:cs typeface="Noto Sans CJK JP Regular" panose="020B0500000000000000" charset="-122"/>
              </a:rPr>
              <a:t>覆盖网</a:t>
            </a:r>
            <a:r>
              <a:rPr sz="3200" spc="5" dirty="0">
                <a:latin typeface="Noto Sans CJK JP Regular" panose="020B0500000000000000" charset="-122"/>
                <a:cs typeface="Noto Sans CJK JP Regular" panose="020B0500000000000000" charset="-122"/>
              </a:rPr>
              <a:t>络</a:t>
            </a:r>
            <a:endParaRPr sz="3200" spc="5" dirty="0">
              <a:latin typeface="Noto Sans CJK JP Regular" panose="020B0500000000000000" charset="-122"/>
              <a:cs typeface="Noto Sans CJK JP Regular" panose="020B0500000000000000" charset="-122"/>
            </a:endParaRPr>
          </a:p>
          <a:p>
            <a:pPr marL="469900" lvl="2" indent="-457200">
              <a:lnSpc>
                <a:spcPct val="100000"/>
              </a:lnSpc>
              <a:spcBef>
                <a:spcPts val="765"/>
              </a:spcBef>
              <a:buFont typeface="Wingdings" panose="05000000000000000000" charset="0"/>
              <a:buChar char="u"/>
              <a:tabLst>
                <a:tab pos="1303020" algn="l"/>
                <a:tab pos="1303655" algn="l"/>
              </a:tabLst>
            </a:pPr>
            <a:r>
              <a:rPr sz="3200" dirty="0">
                <a:latin typeface="Noto Sans CJK JP Regular" panose="020B0500000000000000" charset="-122"/>
                <a:cs typeface="Noto Sans CJK JP Regular" panose="020B0500000000000000" charset="-122"/>
              </a:rPr>
              <a:t>大二层网</a:t>
            </a:r>
            <a:r>
              <a:rPr sz="3200" spc="5" dirty="0">
                <a:latin typeface="Noto Sans CJK JP Regular" panose="020B0500000000000000" charset="-122"/>
                <a:cs typeface="Noto Sans CJK JP Regular" panose="020B0500000000000000" charset="-122"/>
              </a:rPr>
              <a:t>络</a:t>
            </a:r>
            <a:endParaRPr sz="3200">
              <a:latin typeface="Noto Sans CJK JP Regular" panose="020B0500000000000000" charset="-122"/>
              <a:cs typeface="Noto Sans CJK JP Regular" panose="020B0500000000000000" charset="-122"/>
            </a:endParaRPr>
          </a:p>
          <a:p>
            <a:pPr marL="469900" lvl="2" indent="-457200">
              <a:lnSpc>
                <a:spcPct val="100000"/>
              </a:lnSpc>
              <a:spcBef>
                <a:spcPts val="765"/>
              </a:spcBef>
              <a:buFont typeface="Wingdings" panose="05000000000000000000" charset="0"/>
              <a:buChar char="u"/>
              <a:tabLst>
                <a:tab pos="1303020" algn="l"/>
                <a:tab pos="1303655" algn="l"/>
              </a:tabLst>
            </a:pPr>
            <a:r>
              <a:rPr sz="3200" dirty="0">
                <a:latin typeface="Noto Sans CJK JP Regular" panose="020B0500000000000000" charset="-122"/>
                <a:cs typeface="Noto Sans CJK JP Regular" panose="020B0500000000000000" charset="-122"/>
              </a:rPr>
              <a:t>租户网</a:t>
            </a:r>
            <a:r>
              <a:rPr sz="3200" spc="5" dirty="0">
                <a:latin typeface="Noto Sans CJK JP Regular" panose="020B0500000000000000" charset="-122"/>
                <a:cs typeface="Noto Sans CJK JP Regular" panose="020B0500000000000000" charset="-122"/>
              </a:rPr>
              <a:t>络</a:t>
            </a:r>
            <a:endParaRPr sz="3200">
              <a:latin typeface="Noto Sans CJK JP Regular" panose="020B0500000000000000" charset="-122"/>
              <a:cs typeface="Noto Sans CJK JP Regular" panose="020B0500000000000000"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81579" y="272021"/>
            <a:ext cx="4179570" cy="634365"/>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t>6.1.1	</a:t>
            </a:r>
            <a:r>
              <a:rPr sz="4000" dirty="0">
                <a:latin typeface="Noto Sans CJK JP Regular" panose="020B0500000000000000" charset="-122"/>
                <a:cs typeface="Noto Sans CJK JP Regular" panose="020B0500000000000000" charset="-122"/>
              </a:rPr>
              <a:t>计算机网</a:t>
            </a:r>
            <a:r>
              <a:rPr sz="4000" spc="-5" dirty="0">
                <a:latin typeface="Noto Sans CJK JP Regular" panose="020B0500000000000000" charset="-122"/>
                <a:cs typeface="Noto Sans CJK JP Regular" panose="020B0500000000000000" charset="-122"/>
              </a:rPr>
              <a:t>络</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535940" y="1171067"/>
            <a:ext cx="8154034" cy="2219960"/>
          </a:xfrm>
          <a:prstGeom prst="rect">
            <a:avLst/>
          </a:prstGeom>
        </p:spPr>
        <p:txBody>
          <a:bodyPr vert="horz" wrap="square" lIns="0" tIns="12065" rIns="0" bIns="0" rtlCol="0">
            <a:spAutoFit/>
          </a:bodyPr>
          <a:lstStyle/>
          <a:p>
            <a:pPr marL="12700" marR="5080">
              <a:lnSpc>
                <a:spcPct val="120000"/>
              </a:lnSpc>
              <a:spcBef>
                <a:spcPts val="95"/>
              </a:spcBef>
            </a:pPr>
            <a:r>
              <a:rPr sz="2000" dirty="0">
                <a:latin typeface="Noto Sans CJK JP Regular" panose="020B0500000000000000" charset="-122"/>
                <a:cs typeface="Noto Sans CJK JP Regular" panose="020B0500000000000000" charset="-122"/>
              </a:rPr>
              <a:t>通俗地讲，计算机网络指的是为多个计算设备提供信息交换支持的系统。 因此，它不仅包括底层的</a:t>
            </a:r>
            <a:r>
              <a:rPr sz="2000" dirty="0">
                <a:solidFill>
                  <a:srgbClr val="FF0000"/>
                </a:solidFill>
                <a:latin typeface="Noto Sans CJK JP Regular" panose="020B0500000000000000" charset="-122"/>
                <a:cs typeface="Noto Sans CJK JP Regular" panose="020B0500000000000000" charset="-122"/>
              </a:rPr>
              <a:t>物理硬件、通信线路</a:t>
            </a:r>
            <a:r>
              <a:rPr sz="2000" dirty="0">
                <a:latin typeface="Noto Sans CJK JP Regular" panose="020B0500000000000000" charset="-122"/>
                <a:cs typeface="Noto Sans CJK JP Regular" panose="020B0500000000000000" charset="-122"/>
              </a:rPr>
              <a:t>，同时也包括构建在这</a:t>
            </a:r>
            <a:r>
              <a:rPr sz="2000" spc="5" dirty="0">
                <a:latin typeface="Noto Sans CJK JP Regular" panose="020B0500000000000000" charset="-122"/>
                <a:cs typeface="Noto Sans CJK JP Regular" panose="020B0500000000000000" charset="-122"/>
              </a:rPr>
              <a:t>些 </a:t>
            </a:r>
            <a:r>
              <a:rPr sz="2000" dirty="0">
                <a:latin typeface="Noto Sans CJK JP Regular" panose="020B0500000000000000" charset="-122"/>
                <a:cs typeface="Noto Sans CJK JP Regular" panose="020B0500000000000000" charset="-122"/>
              </a:rPr>
              <a:t>硬件基础设施之上的软件驱动、协议抽象、控制与管理服务等。计算</a:t>
            </a:r>
            <a:r>
              <a:rPr sz="2000" spc="5" dirty="0">
                <a:latin typeface="Noto Sans CJK JP Regular" panose="020B0500000000000000" charset="-122"/>
                <a:cs typeface="Noto Sans CJK JP Regular" panose="020B0500000000000000" charset="-122"/>
              </a:rPr>
              <a:t>机 </a:t>
            </a:r>
            <a:r>
              <a:rPr sz="2000" dirty="0">
                <a:latin typeface="Noto Sans CJK JP Regular" panose="020B0500000000000000" charset="-122"/>
                <a:cs typeface="Noto Sans CJK JP Regular" panose="020B0500000000000000" charset="-122"/>
              </a:rPr>
              <a:t>网络是一个极其复杂的系统，为了解决网络中信息交换的稳定性问题</a:t>
            </a:r>
            <a:r>
              <a:rPr sz="2000" spc="5" dirty="0">
                <a:latin typeface="Noto Sans CJK JP Regular" panose="020B0500000000000000" charset="-122"/>
                <a:cs typeface="Noto Sans CJK JP Regular" panose="020B0500000000000000" charset="-122"/>
              </a:rPr>
              <a:t>、 </a:t>
            </a:r>
            <a:r>
              <a:rPr sz="2000" dirty="0">
                <a:latin typeface="Noto Sans CJK JP Regular" panose="020B0500000000000000" charset="-122"/>
                <a:cs typeface="Noto Sans CJK JP Regular" panose="020B0500000000000000" charset="-122"/>
              </a:rPr>
              <a:t>一致性问题及性能问题，计算机科学家和网络工程师们做出了巨大的</a:t>
            </a:r>
            <a:r>
              <a:rPr sz="2000" spc="5" dirty="0">
                <a:latin typeface="Noto Sans CJK JP Regular" panose="020B0500000000000000" charset="-122"/>
                <a:cs typeface="Noto Sans CJK JP Regular" panose="020B0500000000000000" charset="-122"/>
              </a:rPr>
              <a:t>努 </a:t>
            </a:r>
            <a:r>
              <a:rPr sz="2000" dirty="0">
                <a:latin typeface="Noto Sans CJK JP Regular" panose="020B0500000000000000" charset="-122"/>
                <a:cs typeface="Noto Sans CJK JP Regular" panose="020B0500000000000000" charset="-122"/>
              </a:rPr>
              <a:t>力</a:t>
            </a:r>
            <a:r>
              <a:rPr sz="2000" spc="5" dirty="0">
                <a:latin typeface="Noto Sans CJK JP Regular" panose="020B0500000000000000" charset="-122"/>
                <a:cs typeface="Noto Sans CJK JP Regular" panose="020B0500000000000000" charset="-122"/>
              </a:rPr>
              <a:t>。</a:t>
            </a:r>
            <a:endParaRPr sz="2000">
              <a:latin typeface="Noto Sans CJK JP Regular" panose="020B0500000000000000" charset="-122"/>
              <a:cs typeface="Noto Sans CJK JP Regular" panose="020B0500000000000000"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73300" y="272021"/>
            <a:ext cx="4596765" cy="634365"/>
          </a:xfrm>
          <a:prstGeom prst="rect">
            <a:avLst/>
          </a:prstGeom>
        </p:spPr>
        <p:txBody>
          <a:bodyPr vert="horz" wrap="square" lIns="0" tIns="12065" rIns="0" bIns="0" rtlCol="0">
            <a:spAutoFit/>
          </a:bodyPr>
          <a:lstStyle/>
          <a:p>
            <a:pPr marL="12700">
              <a:lnSpc>
                <a:spcPct val="100000"/>
              </a:lnSpc>
              <a:spcBef>
                <a:spcPts val="95"/>
              </a:spcBef>
            </a:pPr>
            <a:r>
              <a:rPr sz="4000" dirty="0">
                <a:latin typeface="Noto Sans CJK JP Regular" panose="020B0500000000000000" charset="-122"/>
                <a:cs typeface="Noto Sans CJK JP Regular" panose="020B0500000000000000" charset="-122"/>
              </a:rPr>
              <a:t>计算机网络相关术</a:t>
            </a:r>
            <a:r>
              <a:rPr sz="4000" spc="-5" dirty="0">
                <a:latin typeface="Noto Sans CJK JP Regular" panose="020B0500000000000000" charset="-122"/>
                <a:cs typeface="Noto Sans CJK JP Regular" panose="020B0500000000000000" charset="-122"/>
              </a:rPr>
              <a:t>语</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535940" y="1227327"/>
            <a:ext cx="8310880" cy="3317240"/>
          </a:xfrm>
          <a:prstGeom prst="rect">
            <a:avLst/>
          </a:prstGeom>
        </p:spPr>
        <p:txBody>
          <a:bodyPr vert="horz" wrap="square" lIns="0" tIns="12700" rIns="0" bIns="0" rtlCol="0">
            <a:spAutoFit/>
          </a:bodyPr>
          <a:lstStyle/>
          <a:p>
            <a:pPr marL="355600" marR="188595" indent="-342900">
              <a:lnSpc>
                <a:spcPct val="120000"/>
              </a:lnSpc>
              <a:spcBef>
                <a:spcPts val="100"/>
              </a:spcBef>
              <a:buFont typeface="DejaVu Sans" panose="020B0603030804020204"/>
              <a:buChar char="•"/>
              <a:tabLst>
                <a:tab pos="354965" algn="l"/>
                <a:tab pos="355600" algn="l"/>
              </a:tabLst>
            </a:pPr>
            <a:r>
              <a:rPr sz="1000" dirty="0">
                <a:latin typeface="Noto Sans CJK JP Regular" panose="020B0500000000000000" charset="-122"/>
                <a:cs typeface="Noto Sans CJK JP Regular" panose="020B0500000000000000" charset="-122"/>
              </a:rPr>
              <a:t>网络节点</a:t>
            </a:r>
            <a:r>
              <a:rPr sz="1000" spc="-5" dirty="0">
                <a:latin typeface="Noto Sans CJK JP Regular" panose="020B0500000000000000" charset="-122"/>
                <a:cs typeface="Noto Sans CJK JP Regular" panose="020B0500000000000000" charset="-122"/>
              </a:rPr>
              <a:t>（</a:t>
            </a:r>
            <a:r>
              <a:rPr sz="1000" spc="-5" dirty="0">
                <a:latin typeface="DejaVu Sans" panose="020B0603030804020204"/>
                <a:cs typeface="DejaVu Sans" panose="020B0603030804020204"/>
              </a:rPr>
              <a:t>Network</a:t>
            </a:r>
            <a:r>
              <a:rPr sz="1000" spc="-45" dirty="0">
                <a:latin typeface="DejaVu Sans" panose="020B0603030804020204"/>
                <a:cs typeface="DejaVu Sans" panose="020B0603030804020204"/>
              </a:rPr>
              <a:t> </a:t>
            </a:r>
            <a:r>
              <a:rPr sz="1000" spc="-5" dirty="0">
                <a:latin typeface="DejaVu Sans" panose="020B0603030804020204"/>
                <a:cs typeface="DejaVu Sans" panose="020B0603030804020204"/>
              </a:rPr>
              <a:t>Node</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在计算机网络基础设施中，不是所有物理设备都充当网络的节点。这些节点主要根据它们在网络中的位置</a:t>
            </a:r>
            <a:r>
              <a:rPr sz="1000" spc="-5" dirty="0">
                <a:latin typeface="Noto Sans CJK JP Regular" panose="020B0500000000000000" charset="-122"/>
                <a:cs typeface="Noto Sans CJK JP Regular" panose="020B0500000000000000" charset="-122"/>
              </a:rPr>
              <a:t>与 </a:t>
            </a:r>
            <a:r>
              <a:rPr sz="1000" dirty="0">
                <a:latin typeface="Noto Sans CJK JP Regular" panose="020B0500000000000000" charset="-122"/>
                <a:cs typeface="Noto Sans CJK JP Regular" panose="020B0500000000000000" charset="-122"/>
              </a:rPr>
              <a:t>所担任的角色，可划分为以下几种类型</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marR="208280" indent="-342900">
              <a:lnSpc>
                <a:spcPct val="120000"/>
              </a:lnSpc>
              <a:spcBef>
                <a:spcPts val="240"/>
              </a:spcBef>
              <a:buFont typeface="DejaVu Sans" panose="020B0603030804020204"/>
              <a:buChar char="•"/>
              <a:tabLst>
                <a:tab pos="354965" algn="l"/>
                <a:tab pos="355600" algn="l"/>
              </a:tabLst>
            </a:pPr>
            <a:r>
              <a:rPr sz="1000" dirty="0">
                <a:latin typeface="Noto Sans CJK JP Regular" panose="020B0500000000000000" charset="-122"/>
                <a:cs typeface="Noto Sans CJK JP Regular" panose="020B0500000000000000" charset="-122"/>
              </a:rPr>
              <a:t>网络终端</a:t>
            </a:r>
            <a:r>
              <a:rPr sz="1000" spc="-5" dirty="0">
                <a:latin typeface="Noto Sans CJK JP Regular" panose="020B0500000000000000" charset="-122"/>
                <a:cs typeface="Noto Sans CJK JP Regular" panose="020B0500000000000000" charset="-122"/>
              </a:rPr>
              <a:t>（</a:t>
            </a:r>
            <a:r>
              <a:rPr sz="1000" spc="-5" dirty="0">
                <a:latin typeface="DejaVu Sans" panose="020B0603030804020204"/>
                <a:cs typeface="DejaVu Sans" panose="020B0603030804020204"/>
              </a:rPr>
              <a:t>Network</a:t>
            </a:r>
            <a:r>
              <a:rPr sz="1000" spc="-45" dirty="0">
                <a:latin typeface="DejaVu Sans" panose="020B0603030804020204"/>
                <a:cs typeface="DejaVu Sans" panose="020B0603030804020204"/>
              </a:rPr>
              <a:t> </a:t>
            </a:r>
            <a:r>
              <a:rPr sz="1000" spc="-5" dirty="0">
                <a:latin typeface="DejaVu Sans" panose="020B0603030804020204"/>
                <a:cs typeface="DejaVu Sans" panose="020B0603030804020204"/>
              </a:rPr>
              <a:t>Endpoint</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位于网络边缘，可以作为网络通信端点的设备，包括服务器主机、用户的桌面计算机、笔记本、智能</a:t>
            </a:r>
            <a:r>
              <a:rPr sz="1000" spc="-5" dirty="0">
                <a:latin typeface="Noto Sans CJK JP Regular" panose="020B0500000000000000" charset="-122"/>
                <a:cs typeface="Noto Sans CJK JP Regular" panose="020B0500000000000000" charset="-122"/>
              </a:rPr>
              <a:t>手 </a:t>
            </a:r>
            <a:r>
              <a:rPr sz="1000" dirty="0">
                <a:latin typeface="Noto Sans CJK JP Regular" panose="020B0500000000000000" charset="-122"/>
                <a:cs typeface="Noto Sans CJK JP Regular" panose="020B0500000000000000" charset="-122"/>
              </a:rPr>
              <a:t>机等设备</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1000" dirty="0">
                <a:latin typeface="Noto Sans CJK JP Regular" panose="020B0500000000000000" charset="-122"/>
                <a:cs typeface="Noto Sans CJK JP Regular" panose="020B0500000000000000" charset="-122"/>
              </a:rPr>
              <a:t>交换机</a:t>
            </a:r>
            <a:r>
              <a:rPr sz="1000" spc="-5" dirty="0">
                <a:latin typeface="Noto Sans CJK JP Regular" panose="020B0500000000000000" charset="-122"/>
                <a:cs typeface="Noto Sans CJK JP Regular" panose="020B0500000000000000" charset="-122"/>
              </a:rPr>
              <a:t>（</a:t>
            </a:r>
            <a:r>
              <a:rPr sz="1000" spc="-5" dirty="0">
                <a:latin typeface="DejaVu Sans" panose="020B0603030804020204"/>
                <a:cs typeface="DejaVu Sans" panose="020B0603030804020204"/>
              </a:rPr>
              <a:t>Switch</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作为网络中间节点一类网络设备，负责将网络数据包在不同端口间转发。可工作</a:t>
            </a:r>
            <a:r>
              <a:rPr sz="1000" spc="-5" dirty="0">
                <a:latin typeface="Noto Sans CJK JP Regular" panose="020B0500000000000000" charset="-122"/>
                <a:cs typeface="Noto Sans CJK JP Regular" panose="020B0500000000000000" charset="-122"/>
              </a:rPr>
              <a:t>在</a:t>
            </a:r>
            <a:r>
              <a:rPr sz="1000" spc="95" dirty="0">
                <a:latin typeface="Noto Sans CJK JP Regular" panose="020B0500000000000000" charset="-122"/>
                <a:cs typeface="Noto Sans CJK JP Regular" panose="020B0500000000000000" charset="-122"/>
              </a:rPr>
              <a:t> </a:t>
            </a:r>
            <a:r>
              <a:rPr sz="1000" spc="-5" dirty="0">
                <a:latin typeface="DejaVu Sans" panose="020B0603030804020204"/>
                <a:cs typeface="DejaVu Sans" panose="020B0603030804020204"/>
              </a:rPr>
              <a:t>OSI </a:t>
            </a:r>
            <a:r>
              <a:rPr sz="1000" dirty="0">
                <a:latin typeface="Noto Sans CJK JP Regular" panose="020B0500000000000000" charset="-122"/>
                <a:cs typeface="Noto Sans CJK JP Regular" panose="020B0500000000000000" charset="-122"/>
              </a:rPr>
              <a:t>模型的第</a:t>
            </a:r>
            <a:r>
              <a:rPr sz="1000" spc="-5" dirty="0">
                <a:latin typeface="DejaVu Sans" panose="020B0603030804020204"/>
                <a:cs typeface="DejaVu Sans" panose="020B0603030804020204"/>
              </a:rPr>
              <a:t>2</a:t>
            </a:r>
            <a:r>
              <a:rPr sz="1000" dirty="0">
                <a:latin typeface="Noto Sans CJK JP Regular" panose="020B0500000000000000" charset="-122"/>
                <a:cs typeface="Noto Sans CJK JP Regular" panose="020B0500000000000000" charset="-122"/>
              </a:rPr>
              <a:t>层或第</a:t>
            </a:r>
            <a:r>
              <a:rPr sz="1000" spc="-5" dirty="0">
                <a:latin typeface="DejaVu Sans" panose="020B0603030804020204"/>
                <a:cs typeface="DejaVu Sans" panose="020B0603030804020204"/>
              </a:rPr>
              <a:t>3</a:t>
            </a:r>
            <a:r>
              <a:rPr sz="1000" dirty="0">
                <a:latin typeface="Noto Sans CJK JP Regular" panose="020B0500000000000000" charset="-122"/>
                <a:cs typeface="Noto Sans CJK JP Regular" panose="020B0500000000000000" charset="-122"/>
              </a:rPr>
              <a:t>层</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1000" dirty="0">
                <a:latin typeface="Noto Sans CJK JP Regular" panose="020B0500000000000000" charset="-122"/>
                <a:cs typeface="Noto Sans CJK JP Regular" panose="020B0500000000000000" charset="-122"/>
              </a:rPr>
              <a:t>路由器</a:t>
            </a:r>
            <a:r>
              <a:rPr sz="1000" spc="-5" dirty="0">
                <a:latin typeface="Noto Sans CJK JP Regular" panose="020B0500000000000000" charset="-122"/>
                <a:cs typeface="Noto Sans CJK JP Regular" panose="020B0500000000000000" charset="-122"/>
              </a:rPr>
              <a:t>（</a:t>
            </a:r>
            <a:r>
              <a:rPr sz="1000" spc="-5" dirty="0">
                <a:latin typeface="DejaVu Sans" panose="020B0603030804020204"/>
                <a:cs typeface="DejaVu Sans" panose="020B0603030804020204"/>
              </a:rPr>
              <a:t>Router</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工作于网络层，负责将数据包从源</a:t>
            </a:r>
            <a:r>
              <a:rPr sz="1000" dirty="0">
                <a:latin typeface="DejaVu Sans" panose="020B0603030804020204"/>
                <a:cs typeface="DejaVu Sans" panose="020B0603030804020204"/>
              </a:rPr>
              <a:t>IP</a:t>
            </a:r>
            <a:r>
              <a:rPr sz="1000" dirty="0">
                <a:latin typeface="Noto Sans CJK JP Regular" panose="020B0500000000000000" charset="-122"/>
                <a:cs typeface="Noto Sans CJK JP Regular" panose="020B0500000000000000" charset="-122"/>
              </a:rPr>
              <a:t>向目的</a:t>
            </a:r>
            <a:r>
              <a:rPr sz="1000" dirty="0">
                <a:latin typeface="DejaVu Sans" panose="020B0603030804020204"/>
                <a:cs typeface="DejaVu Sans" panose="020B0603030804020204"/>
              </a:rPr>
              <a:t>IP</a:t>
            </a:r>
            <a:r>
              <a:rPr sz="1000" dirty="0">
                <a:latin typeface="Noto Sans CJK JP Regular" panose="020B0500000000000000" charset="-122"/>
                <a:cs typeface="Noto Sans CJK JP Regular" panose="020B0500000000000000" charset="-122"/>
              </a:rPr>
              <a:t>转发的网络设备</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1000" dirty="0">
                <a:latin typeface="Noto Sans CJK JP Regular" panose="020B0500000000000000" charset="-122"/>
                <a:cs typeface="Noto Sans CJK JP Regular" panose="020B0500000000000000" charset="-122"/>
              </a:rPr>
              <a:t>中间盒</a:t>
            </a:r>
            <a:r>
              <a:rPr sz="1000" spc="-5" dirty="0">
                <a:latin typeface="Noto Sans CJK JP Regular" panose="020B0500000000000000" charset="-122"/>
                <a:cs typeface="Noto Sans CJK JP Regular" panose="020B0500000000000000" charset="-122"/>
              </a:rPr>
              <a:t>（</a:t>
            </a:r>
            <a:r>
              <a:rPr sz="1000" spc="-5" dirty="0">
                <a:latin typeface="DejaVu Sans" panose="020B0603030804020204"/>
                <a:cs typeface="DejaVu Sans" panose="020B0603030804020204"/>
              </a:rPr>
              <a:t>MiddleBox</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一切位于网络传输的非端点，负责将信息在网络终端之间传输的设备，包括网络交换机、路由器、网关服务器等</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1000" dirty="0">
                <a:latin typeface="Noto Sans CJK JP Regular" panose="020B0500000000000000" charset="-122"/>
                <a:cs typeface="Noto Sans CJK JP Regular" panose="020B0500000000000000" charset="-122"/>
              </a:rPr>
              <a:t>网络链路</a:t>
            </a:r>
            <a:r>
              <a:rPr sz="1000" spc="-5" dirty="0">
                <a:latin typeface="Noto Sans CJK JP Regular" panose="020B0500000000000000" charset="-122"/>
                <a:cs typeface="Noto Sans CJK JP Regular" panose="020B0500000000000000" charset="-122"/>
              </a:rPr>
              <a:t>（</a:t>
            </a:r>
            <a:r>
              <a:rPr sz="1000" spc="-5" dirty="0">
                <a:latin typeface="DejaVu Sans" panose="020B0603030804020204"/>
                <a:cs typeface="DejaVu Sans" panose="020B0603030804020204"/>
              </a:rPr>
              <a:t>Network</a:t>
            </a:r>
            <a:r>
              <a:rPr sz="1000" spc="-40" dirty="0">
                <a:latin typeface="DejaVu Sans" panose="020B0603030804020204"/>
                <a:cs typeface="DejaVu Sans" panose="020B0603030804020204"/>
              </a:rPr>
              <a:t> </a:t>
            </a:r>
            <a:r>
              <a:rPr sz="1000" spc="-5" dirty="0">
                <a:latin typeface="DejaVu Sans" panose="020B0603030804020204"/>
                <a:cs typeface="DejaVu Sans" panose="020B0603030804020204"/>
              </a:rPr>
              <a:t>Link</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连接相邻的网络节点之间的设备。可以是同轴线缆、双绞线、光纤等有线介质，也可以是无线传输的抽象链路</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1000" dirty="0">
                <a:latin typeface="Noto Sans CJK JP Regular" panose="020B0500000000000000" charset="-122"/>
                <a:cs typeface="Noto Sans CJK JP Regular" panose="020B0500000000000000" charset="-122"/>
              </a:rPr>
              <a:t>网络拓扑</a:t>
            </a:r>
            <a:r>
              <a:rPr sz="1000" spc="-5" dirty="0">
                <a:latin typeface="Noto Sans CJK JP Regular" panose="020B0500000000000000" charset="-122"/>
                <a:cs typeface="Noto Sans CJK JP Regular" panose="020B0500000000000000" charset="-122"/>
              </a:rPr>
              <a:t>（</a:t>
            </a:r>
            <a:r>
              <a:rPr sz="1000" spc="-5" dirty="0">
                <a:latin typeface="DejaVu Sans" panose="020B0603030804020204"/>
                <a:cs typeface="DejaVu Sans" panose="020B0603030804020204"/>
              </a:rPr>
              <a:t>Network</a:t>
            </a:r>
            <a:r>
              <a:rPr sz="1000" dirty="0">
                <a:latin typeface="DejaVu Sans" panose="020B0603030804020204"/>
                <a:cs typeface="DejaVu Sans" panose="020B0603030804020204"/>
              </a:rPr>
              <a:t> </a:t>
            </a:r>
            <a:r>
              <a:rPr sz="1000" spc="-5" dirty="0">
                <a:latin typeface="DejaVu Sans" panose="020B0603030804020204"/>
                <a:cs typeface="DejaVu Sans" panose="020B0603030804020204"/>
              </a:rPr>
              <a:t>Topology</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由网络节点和网络链路构成的有向图称为该网络的拓扑</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1000" dirty="0">
                <a:latin typeface="Noto Sans CJK JP Regular" panose="020B0500000000000000" charset="-122"/>
                <a:cs typeface="Noto Sans CJK JP Regular" panose="020B0500000000000000" charset="-122"/>
              </a:rPr>
              <a:t>路径</a:t>
            </a:r>
            <a:r>
              <a:rPr sz="1000" spc="-5" dirty="0">
                <a:latin typeface="Noto Sans CJK JP Regular" panose="020B0500000000000000" charset="-122"/>
                <a:cs typeface="Noto Sans CJK JP Regular" panose="020B0500000000000000" charset="-122"/>
              </a:rPr>
              <a:t>（</a:t>
            </a:r>
            <a:r>
              <a:rPr sz="1000" spc="-5" dirty="0">
                <a:latin typeface="DejaVu Sans" panose="020B0603030804020204"/>
                <a:cs typeface="DejaVu Sans" panose="020B0603030804020204"/>
              </a:rPr>
              <a:t>Path</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有时也称为路由</a:t>
            </a:r>
            <a:r>
              <a:rPr sz="1000" spc="-5" dirty="0">
                <a:latin typeface="Noto Sans CJK JP Regular" panose="020B0500000000000000" charset="-122"/>
                <a:cs typeface="Noto Sans CJK JP Regular" panose="020B0500000000000000" charset="-122"/>
              </a:rPr>
              <a:t>（</a:t>
            </a:r>
            <a:r>
              <a:rPr sz="1000" spc="-5" dirty="0">
                <a:latin typeface="DejaVu Sans" panose="020B0603030804020204"/>
                <a:cs typeface="DejaVu Sans" panose="020B0603030804020204"/>
              </a:rPr>
              <a:t>Route</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数据包从源网络终端发出到达目的网络终端的过程中所经过的所有网络节点和链路</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1000" dirty="0">
                <a:latin typeface="Noto Sans CJK JP Regular" panose="020B0500000000000000" charset="-122"/>
                <a:cs typeface="Noto Sans CJK JP Regular" panose="020B0500000000000000" charset="-122"/>
              </a:rPr>
              <a:t>信道</a:t>
            </a:r>
            <a:r>
              <a:rPr sz="1000" spc="-5" dirty="0">
                <a:latin typeface="Noto Sans CJK JP Regular" panose="020B0500000000000000" charset="-122"/>
                <a:cs typeface="Noto Sans CJK JP Regular" panose="020B0500000000000000" charset="-122"/>
              </a:rPr>
              <a:t>（</a:t>
            </a:r>
            <a:r>
              <a:rPr sz="1000" spc="-5" dirty="0">
                <a:latin typeface="DejaVu Sans" panose="020B0603030804020204"/>
                <a:cs typeface="DejaVu Sans" panose="020B0603030804020204"/>
              </a:rPr>
              <a:t>Channel</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网络终端之间建立的逻辑上的网络连接</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1000" dirty="0">
                <a:solidFill>
                  <a:srgbClr val="FF0000"/>
                </a:solidFill>
                <a:latin typeface="Noto Sans CJK JP Regular" panose="020B0500000000000000" charset="-122"/>
                <a:cs typeface="Noto Sans CJK JP Regular" panose="020B0500000000000000" charset="-122"/>
              </a:rPr>
              <a:t>数据平面</a:t>
            </a:r>
            <a:r>
              <a:rPr sz="1000" spc="-5" dirty="0">
                <a:solidFill>
                  <a:srgbClr val="FF0000"/>
                </a:solidFill>
                <a:latin typeface="Noto Sans CJK JP Regular" panose="020B0500000000000000" charset="-122"/>
                <a:cs typeface="Noto Sans CJK JP Regular" panose="020B0500000000000000" charset="-122"/>
              </a:rPr>
              <a:t>（</a:t>
            </a:r>
            <a:r>
              <a:rPr sz="1000" spc="-5" dirty="0">
                <a:solidFill>
                  <a:srgbClr val="FF0000"/>
                </a:solidFill>
                <a:latin typeface="DejaVu Sans" panose="020B0603030804020204"/>
                <a:cs typeface="DejaVu Sans" panose="020B0603030804020204"/>
              </a:rPr>
              <a:t>Data</a:t>
            </a:r>
            <a:r>
              <a:rPr sz="1000" dirty="0">
                <a:solidFill>
                  <a:srgbClr val="FF0000"/>
                </a:solidFill>
                <a:latin typeface="DejaVu Sans" panose="020B0603030804020204"/>
                <a:cs typeface="DejaVu Sans" panose="020B0603030804020204"/>
              </a:rPr>
              <a:t> </a:t>
            </a:r>
            <a:r>
              <a:rPr sz="1000" spc="-5" dirty="0">
                <a:solidFill>
                  <a:srgbClr val="FF0000"/>
                </a:solidFill>
                <a:latin typeface="DejaVu Sans" panose="020B0603030804020204"/>
                <a:cs typeface="DejaVu Sans" panose="020B0603030804020204"/>
              </a:rPr>
              <a:t>Plane</a:t>
            </a:r>
            <a:r>
              <a:rPr sz="1000" spc="-5" dirty="0">
                <a:solidFill>
                  <a:srgbClr val="FF0000"/>
                </a:solidFill>
                <a:latin typeface="Noto Sans CJK JP Regular" panose="020B0500000000000000" charset="-122"/>
                <a:cs typeface="Noto Sans CJK JP Regular" panose="020B0500000000000000" charset="-122"/>
              </a:rPr>
              <a:t>）</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网络系统中承载数据流量的抽象组件</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1000" dirty="0">
                <a:solidFill>
                  <a:srgbClr val="FF0000"/>
                </a:solidFill>
                <a:latin typeface="Noto Sans CJK JP Regular" panose="020B0500000000000000" charset="-122"/>
                <a:cs typeface="Noto Sans CJK JP Regular" panose="020B0500000000000000" charset="-122"/>
              </a:rPr>
              <a:t>控制平面</a:t>
            </a:r>
            <a:r>
              <a:rPr sz="1000" spc="-5" dirty="0">
                <a:solidFill>
                  <a:srgbClr val="FF0000"/>
                </a:solidFill>
                <a:latin typeface="Noto Sans CJK JP Regular" panose="020B0500000000000000" charset="-122"/>
                <a:cs typeface="Noto Sans CJK JP Regular" panose="020B0500000000000000" charset="-122"/>
              </a:rPr>
              <a:t>（</a:t>
            </a:r>
            <a:r>
              <a:rPr sz="1000" spc="-5" dirty="0">
                <a:solidFill>
                  <a:srgbClr val="FF0000"/>
                </a:solidFill>
                <a:latin typeface="DejaVu Sans" panose="020B0603030804020204"/>
                <a:cs typeface="DejaVu Sans" panose="020B0603030804020204"/>
              </a:rPr>
              <a:t>Control</a:t>
            </a:r>
            <a:r>
              <a:rPr sz="1000" dirty="0">
                <a:solidFill>
                  <a:srgbClr val="FF0000"/>
                </a:solidFill>
                <a:latin typeface="DejaVu Sans" panose="020B0603030804020204"/>
                <a:cs typeface="DejaVu Sans" panose="020B0603030804020204"/>
              </a:rPr>
              <a:t> </a:t>
            </a:r>
            <a:r>
              <a:rPr sz="1000" spc="-5" dirty="0">
                <a:solidFill>
                  <a:srgbClr val="FF0000"/>
                </a:solidFill>
                <a:latin typeface="DejaVu Sans" panose="020B0603030804020204"/>
                <a:cs typeface="DejaVu Sans" panose="020B0603030804020204"/>
              </a:rPr>
              <a:t>Plane</a:t>
            </a:r>
            <a:r>
              <a:rPr sz="1000" spc="-5" dirty="0">
                <a:solidFill>
                  <a:srgbClr val="FF0000"/>
                </a:solidFill>
                <a:latin typeface="Noto Sans CJK JP Regular" panose="020B0500000000000000" charset="-122"/>
                <a:cs typeface="Noto Sans CJK JP Regular" panose="020B0500000000000000" charset="-122"/>
              </a:rPr>
              <a:t>）</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构建于数据平面之上，网络系统中负责流量转发的逻辑控制的抽象组件</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indent="-342900">
              <a:lnSpc>
                <a:spcPct val="100000"/>
              </a:lnSpc>
              <a:spcBef>
                <a:spcPts val="480"/>
              </a:spcBef>
              <a:buFont typeface="DejaVu Sans" panose="020B0603030804020204"/>
              <a:buChar char="•"/>
              <a:tabLst>
                <a:tab pos="354965" algn="l"/>
                <a:tab pos="355600" algn="l"/>
              </a:tabLst>
            </a:pPr>
            <a:r>
              <a:rPr sz="1000" dirty="0">
                <a:solidFill>
                  <a:srgbClr val="FF0000"/>
                </a:solidFill>
                <a:latin typeface="Noto Sans CJK JP Regular" panose="020B0500000000000000" charset="-122"/>
                <a:cs typeface="Noto Sans CJK JP Regular" panose="020B0500000000000000" charset="-122"/>
              </a:rPr>
              <a:t>管理平面</a:t>
            </a:r>
            <a:r>
              <a:rPr sz="1000" spc="-5" dirty="0">
                <a:solidFill>
                  <a:srgbClr val="FF0000"/>
                </a:solidFill>
                <a:latin typeface="Noto Sans CJK JP Regular" panose="020B0500000000000000" charset="-122"/>
                <a:cs typeface="Noto Sans CJK JP Regular" panose="020B0500000000000000" charset="-122"/>
              </a:rPr>
              <a:t>（</a:t>
            </a:r>
            <a:r>
              <a:rPr sz="1000" spc="-5" dirty="0">
                <a:solidFill>
                  <a:srgbClr val="FF0000"/>
                </a:solidFill>
                <a:latin typeface="DejaVu Sans" panose="020B0603030804020204"/>
                <a:cs typeface="DejaVu Sans" panose="020B0603030804020204"/>
              </a:rPr>
              <a:t>Management Plane</a:t>
            </a:r>
            <a:r>
              <a:rPr sz="1000" spc="-5" dirty="0">
                <a:solidFill>
                  <a:srgbClr val="FF0000"/>
                </a:solidFill>
                <a:latin typeface="Noto Sans CJK JP Regular" panose="020B0500000000000000" charset="-122"/>
                <a:cs typeface="Noto Sans CJK JP Regular" panose="020B0500000000000000" charset="-122"/>
              </a:rPr>
              <a:t>）</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构建于数据平面与控制平面之上，网络系统中直接面向网络管理人员操作的抽象接口组件</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a:p>
            <a:pPr marL="355600" marR="226695" indent="-342900">
              <a:lnSpc>
                <a:spcPct val="120000"/>
              </a:lnSpc>
              <a:spcBef>
                <a:spcPts val="240"/>
              </a:spcBef>
              <a:buFont typeface="DejaVu Sans" panose="020B0603030804020204"/>
              <a:buChar char="•"/>
              <a:tabLst>
                <a:tab pos="354965" algn="l"/>
                <a:tab pos="355600" algn="l"/>
              </a:tabLst>
            </a:pPr>
            <a:r>
              <a:rPr sz="1000" dirty="0">
                <a:latin typeface="Noto Sans CJK JP Regular" panose="020B0500000000000000" charset="-122"/>
                <a:cs typeface="Noto Sans CJK JP Regular" panose="020B0500000000000000" charset="-122"/>
              </a:rPr>
              <a:t>网络功能</a:t>
            </a:r>
            <a:r>
              <a:rPr sz="1000" spc="-5" dirty="0">
                <a:latin typeface="Noto Sans CJK JP Regular" panose="020B0500000000000000" charset="-122"/>
                <a:cs typeface="Noto Sans CJK JP Regular" panose="020B0500000000000000" charset="-122"/>
              </a:rPr>
              <a:t>（</a:t>
            </a:r>
            <a:r>
              <a:rPr sz="1000" spc="-5" dirty="0">
                <a:latin typeface="DejaVu Sans" panose="020B0603030804020204"/>
                <a:cs typeface="DejaVu Sans" panose="020B0603030804020204"/>
              </a:rPr>
              <a:t>Network</a:t>
            </a:r>
            <a:r>
              <a:rPr sz="1000" spc="-45" dirty="0">
                <a:latin typeface="DejaVu Sans" panose="020B0603030804020204"/>
                <a:cs typeface="DejaVu Sans" panose="020B0603030804020204"/>
              </a:rPr>
              <a:t> </a:t>
            </a:r>
            <a:r>
              <a:rPr sz="1000" spc="-5" dirty="0">
                <a:latin typeface="DejaVu Sans" panose="020B0603030804020204"/>
                <a:cs typeface="DejaVu Sans" panose="020B0603030804020204"/>
              </a:rPr>
              <a:t>Function</a:t>
            </a:r>
            <a:r>
              <a:rPr sz="1000" spc="-5" dirty="0">
                <a:latin typeface="Noto Sans CJK JP Regular" panose="020B0500000000000000" charset="-122"/>
                <a:cs typeface="Noto Sans CJK JP Regular" panose="020B0500000000000000" charset="-122"/>
              </a:rPr>
              <a:t>）：</a:t>
            </a:r>
            <a:r>
              <a:rPr sz="1000" dirty="0">
                <a:latin typeface="Noto Sans CJK JP Regular" panose="020B0500000000000000" charset="-122"/>
                <a:cs typeface="Noto Sans CJK JP Regular" panose="020B0500000000000000" charset="-122"/>
              </a:rPr>
              <a:t>网络系统中提供功能性服务的组件。通常具有定义良好的外部接口和明确的功能行为。实际应用中经</a:t>
            </a:r>
            <a:r>
              <a:rPr sz="1000" spc="-5" dirty="0">
                <a:latin typeface="Noto Sans CJK JP Regular" panose="020B0500000000000000" charset="-122"/>
                <a:cs typeface="Noto Sans CJK JP Regular" panose="020B0500000000000000" charset="-122"/>
              </a:rPr>
              <a:t>常 </a:t>
            </a:r>
            <a:r>
              <a:rPr sz="1000" dirty="0">
                <a:latin typeface="Noto Sans CJK JP Regular" panose="020B0500000000000000" charset="-122"/>
                <a:cs typeface="Noto Sans CJK JP Regular" panose="020B0500000000000000" charset="-122"/>
              </a:rPr>
              <a:t>指网络中间盒所提供的逻辑功能</a:t>
            </a:r>
            <a:r>
              <a:rPr sz="1000" spc="-5" dirty="0">
                <a:latin typeface="Noto Sans CJK JP Regular" panose="020B0500000000000000" charset="-122"/>
                <a:cs typeface="Noto Sans CJK JP Regular" panose="020B0500000000000000" charset="-122"/>
              </a:rPr>
              <a:t>。</a:t>
            </a:r>
            <a:endParaRPr sz="1000">
              <a:latin typeface="Noto Sans CJK JP Regular" panose="020B0500000000000000" charset="-122"/>
              <a:cs typeface="Noto Sans CJK JP Regular" panose="020B0500000000000000"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735579" y="272021"/>
            <a:ext cx="3671570" cy="634365"/>
          </a:xfrm>
          <a:prstGeom prst="rect">
            <a:avLst/>
          </a:prstGeom>
        </p:spPr>
        <p:txBody>
          <a:bodyPr vert="horz" wrap="square" lIns="0" tIns="12065" rIns="0" bIns="0" rtlCol="0">
            <a:spAutoFit/>
          </a:bodyPr>
          <a:lstStyle/>
          <a:p>
            <a:pPr marL="12700">
              <a:lnSpc>
                <a:spcPct val="100000"/>
              </a:lnSpc>
              <a:spcBef>
                <a:spcPts val="95"/>
              </a:spcBef>
              <a:tabLst>
                <a:tab pos="1626870" algn="l"/>
              </a:tabLst>
            </a:pPr>
            <a:r>
              <a:rPr sz="4000" spc="-5" dirty="0"/>
              <a:t>6.1.2	</a:t>
            </a:r>
            <a:r>
              <a:rPr sz="4000" dirty="0">
                <a:latin typeface="Noto Sans CJK JP Regular" panose="020B0500000000000000" charset="-122"/>
                <a:cs typeface="Noto Sans CJK JP Regular" panose="020B0500000000000000" charset="-122"/>
              </a:rPr>
              <a:t>覆盖网</a:t>
            </a:r>
            <a:r>
              <a:rPr sz="4000" spc="-5" dirty="0">
                <a:latin typeface="Noto Sans CJK JP Regular" panose="020B0500000000000000" charset="-122"/>
                <a:cs typeface="Noto Sans CJK JP Regular" panose="020B0500000000000000" charset="-122"/>
              </a:rPr>
              <a:t>络</a:t>
            </a:r>
            <a:endParaRPr sz="4000">
              <a:latin typeface="Noto Sans CJK JP Regular" panose="020B0500000000000000" charset="-122"/>
              <a:cs typeface="Noto Sans CJK JP Regular" panose="020B0500000000000000" charset="-122"/>
            </a:endParaRPr>
          </a:p>
        </p:txBody>
      </p:sp>
      <p:sp>
        <p:nvSpPr>
          <p:cNvPr id="3" name="object 3"/>
          <p:cNvSpPr txBox="1"/>
          <p:nvPr/>
        </p:nvSpPr>
        <p:spPr>
          <a:xfrm>
            <a:off x="535940" y="1171067"/>
            <a:ext cx="8204200" cy="2585720"/>
          </a:xfrm>
          <a:prstGeom prst="rect">
            <a:avLst/>
          </a:prstGeom>
        </p:spPr>
        <p:txBody>
          <a:bodyPr vert="horz" wrap="square" lIns="0" tIns="12065" rIns="0" bIns="0" rtlCol="0">
            <a:spAutoFit/>
          </a:bodyPr>
          <a:lstStyle/>
          <a:p>
            <a:pPr marL="12700" marR="5080">
              <a:lnSpc>
                <a:spcPct val="120000"/>
              </a:lnSpc>
              <a:spcBef>
                <a:spcPts val="95"/>
              </a:spcBef>
            </a:pPr>
            <a:r>
              <a:rPr sz="2000" dirty="0">
                <a:latin typeface="Noto Sans CJK JP Regular" panose="020B0500000000000000" charset="-122"/>
                <a:cs typeface="Noto Sans CJK JP Regular" panose="020B0500000000000000" charset="-122"/>
              </a:rPr>
              <a:t>覆盖网络</a:t>
            </a:r>
            <a:r>
              <a:rPr sz="2000" spc="-5"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Overlay</a:t>
            </a:r>
            <a:r>
              <a:rPr sz="2000" spc="-20" dirty="0">
                <a:latin typeface="DejaVu Sans" panose="020B0603030804020204"/>
                <a:cs typeface="DejaVu Sans" panose="020B0603030804020204"/>
              </a:rPr>
              <a:t> </a:t>
            </a:r>
            <a:r>
              <a:rPr sz="2000" spc="-5" dirty="0">
                <a:latin typeface="DejaVu Sans" panose="020B0603030804020204"/>
                <a:cs typeface="DejaVu Sans" panose="020B0603030804020204"/>
              </a:rPr>
              <a:t>Network</a:t>
            </a:r>
            <a:r>
              <a:rPr sz="2000" spc="-5" dirty="0">
                <a:latin typeface="Noto Sans CJK JP Regular" panose="020B0500000000000000" charset="-122"/>
                <a:cs typeface="Noto Sans CJK JP Regular" panose="020B0500000000000000" charset="-122"/>
              </a:rPr>
              <a:t>）</a:t>
            </a:r>
            <a:r>
              <a:rPr sz="2000" dirty="0">
                <a:latin typeface="Noto Sans CJK JP Regular" panose="020B0500000000000000" charset="-122"/>
                <a:cs typeface="Noto Sans CJK JP Regular" panose="020B0500000000000000" charset="-122"/>
              </a:rPr>
              <a:t>是一种在</a:t>
            </a:r>
            <a:r>
              <a:rPr sz="2000" dirty="0">
                <a:solidFill>
                  <a:srgbClr val="FF0000"/>
                </a:solidFill>
                <a:latin typeface="Noto Sans CJK JP Regular" panose="020B0500000000000000" charset="-122"/>
                <a:cs typeface="Noto Sans CJK JP Regular" panose="020B0500000000000000" charset="-122"/>
              </a:rPr>
              <a:t>原有网络基础上构建网络连</a:t>
            </a:r>
            <a:r>
              <a:rPr sz="2000" spc="5" dirty="0">
                <a:solidFill>
                  <a:srgbClr val="FF0000"/>
                </a:solidFill>
                <a:latin typeface="Noto Sans CJK JP Regular" panose="020B0500000000000000" charset="-122"/>
                <a:cs typeface="Noto Sans CJK JP Regular" panose="020B0500000000000000" charset="-122"/>
              </a:rPr>
              <a:t>接 </a:t>
            </a:r>
            <a:r>
              <a:rPr sz="2000" dirty="0">
                <a:solidFill>
                  <a:srgbClr val="FF0000"/>
                </a:solidFill>
                <a:latin typeface="Noto Sans CJK JP Regular" panose="020B0500000000000000" charset="-122"/>
                <a:cs typeface="Noto Sans CJK JP Regular" panose="020B0500000000000000" charset="-122"/>
              </a:rPr>
              <a:t>抽象及管理的技术</a:t>
            </a:r>
            <a:r>
              <a:rPr sz="2000" dirty="0">
                <a:latin typeface="Noto Sans CJK JP Regular" panose="020B0500000000000000" charset="-122"/>
                <a:cs typeface="Noto Sans CJK JP Regular" panose="020B0500000000000000" charset="-122"/>
              </a:rPr>
              <a:t>。覆盖网络中的节点可以被认为是通过虚拟或逻辑</a:t>
            </a:r>
            <a:r>
              <a:rPr sz="2000" spc="5" dirty="0">
                <a:latin typeface="Noto Sans CJK JP Regular" panose="020B0500000000000000" charset="-122"/>
                <a:cs typeface="Noto Sans CJK JP Regular" panose="020B0500000000000000" charset="-122"/>
              </a:rPr>
              <a:t>链 </a:t>
            </a:r>
            <a:r>
              <a:rPr sz="2000" dirty="0">
                <a:latin typeface="Noto Sans CJK JP Regular" panose="020B0500000000000000" charset="-122"/>
                <a:cs typeface="Noto Sans CJK JP Regular" panose="020B0500000000000000" charset="-122"/>
              </a:rPr>
              <a:t>接相连，其中每个链接对应一条路径（</a:t>
            </a:r>
            <a:r>
              <a:rPr sz="2000" spc="-95" dirty="0">
                <a:latin typeface="DejaVu Sans" panose="020B0603030804020204"/>
                <a:cs typeface="DejaVu Sans" panose="020B0603030804020204"/>
              </a:rPr>
              <a:t>P</a:t>
            </a:r>
            <a:r>
              <a:rPr sz="2000" spc="-5" dirty="0">
                <a:latin typeface="DejaVu Sans" panose="020B0603030804020204"/>
                <a:cs typeface="DejaVu Sans" panose="020B0603030804020204"/>
              </a:rPr>
              <a:t>ath</a:t>
            </a:r>
            <a:r>
              <a:rPr sz="2000" dirty="0">
                <a:latin typeface="Noto Sans CJK JP Regular" panose="020B0500000000000000" charset="-122"/>
                <a:cs typeface="Noto Sans CJK JP Regular" panose="020B0500000000000000" charset="-122"/>
              </a:rPr>
              <a:t>）。节点之间也可能通过下、 层网络中的多个物理连接实现相连。例如</a:t>
            </a:r>
            <a:r>
              <a:rPr sz="2000" spc="-5" dirty="0">
                <a:latin typeface="DejaVu Sans" panose="020B0603030804020204"/>
                <a:cs typeface="DejaVu Sans" panose="020B0603030804020204"/>
              </a:rPr>
              <a:t>P2P</a:t>
            </a:r>
            <a:r>
              <a:rPr sz="2000" dirty="0">
                <a:latin typeface="Noto Sans CJK JP Regular" panose="020B0500000000000000" charset="-122"/>
                <a:cs typeface="Noto Sans CJK JP Regular" panose="020B0500000000000000" charset="-122"/>
              </a:rPr>
              <a:t>网络或</a:t>
            </a:r>
            <a:r>
              <a:rPr sz="2000" spc="-5" dirty="0">
                <a:latin typeface="DejaVu Sans" panose="020B0603030804020204"/>
                <a:cs typeface="DejaVu Sans" panose="020B0603030804020204"/>
              </a:rPr>
              <a:t>Client/Server</a:t>
            </a:r>
            <a:r>
              <a:rPr sz="2000" dirty="0">
                <a:latin typeface="Noto Sans CJK JP Regular" panose="020B0500000000000000" charset="-122"/>
                <a:cs typeface="Noto Sans CJK JP Regular" panose="020B0500000000000000" charset="-122"/>
              </a:rPr>
              <a:t>应</a:t>
            </a:r>
            <a:r>
              <a:rPr sz="2000" spc="5" dirty="0">
                <a:latin typeface="Noto Sans CJK JP Regular" panose="020B0500000000000000" charset="-122"/>
                <a:cs typeface="Noto Sans CJK JP Regular" panose="020B0500000000000000" charset="-122"/>
              </a:rPr>
              <a:t>用 </a:t>
            </a:r>
            <a:r>
              <a:rPr sz="2000" dirty="0">
                <a:latin typeface="Noto Sans CJK JP Regular" panose="020B0500000000000000" charset="-122"/>
                <a:cs typeface="Noto Sans CJK JP Regular" panose="020B0500000000000000" charset="-122"/>
              </a:rPr>
              <a:t>这类分布式系统都可视为覆盖网络，因为它们的节点都运行在因特网</a:t>
            </a:r>
            <a:r>
              <a:rPr sz="2000" spc="5" dirty="0">
                <a:latin typeface="Noto Sans CJK JP Regular" panose="020B0500000000000000" charset="-122"/>
                <a:cs typeface="Noto Sans CJK JP Regular" panose="020B0500000000000000" charset="-122"/>
              </a:rPr>
              <a:t>之 </a:t>
            </a:r>
            <a:r>
              <a:rPr sz="2000" dirty="0">
                <a:latin typeface="Noto Sans CJK JP Regular" panose="020B0500000000000000" charset="-122"/>
                <a:cs typeface="Noto Sans CJK JP Regular" panose="020B0500000000000000" charset="-122"/>
              </a:rPr>
              <a:t>上。覆盖网络通常的实现方法是在</a:t>
            </a:r>
            <a:r>
              <a:rPr sz="2000" dirty="0">
                <a:solidFill>
                  <a:srgbClr val="FF0000"/>
                </a:solidFill>
                <a:latin typeface="Noto Sans CJK JP Regular" panose="020B0500000000000000" charset="-122"/>
                <a:cs typeface="Noto Sans CJK JP Regular" panose="020B0500000000000000" charset="-122"/>
              </a:rPr>
              <a:t>原有网络的基础上构建隧道</a:t>
            </a:r>
            <a:r>
              <a:rPr sz="2000" dirty="0">
                <a:latin typeface="Noto Sans CJK JP Regular" panose="020B0500000000000000" charset="-122"/>
                <a:cs typeface="Noto Sans CJK JP Regular" panose="020B0500000000000000" charset="-122"/>
              </a:rPr>
              <a:t>。目前</a:t>
            </a:r>
            <a:r>
              <a:rPr sz="2000" spc="5" dirty="0">
                <a:latin typeface="Noto Sans CJK JP Regular" panose="020B0500000000000000" charset="-122"/>
                <a:cs typeface="Noto Sans CJK JP Regular" panose="020B0500000000000000" charset="-122"/>
              </a:rPr>
              <a:t>常 </a:t>
            </a:r>
            <a:r>
              <a:rPr sz="2000" dirty="0">
                <a:latin typeface="Noto Sans CJK JP Regular" panose="020B0500000000000000" charset="-122"/>
                <a:cs typeface="Noto Sans CJK JP Regular" panose="020B0500000000000000" charset="-122"/>
              </a:rPr>
              <a:t>用于构建隧道的网络协议有</a:t>
            </a:r>
            <a:r>
              <a:rPr sz="2000" spc="-5" dirty="0">
                <a:latin typeface="DejaVu Sans" panose="020B0603030804020204"/>
                <a:cs typeface="DejaVu Sans" panose="020B0603030804020204"/>
              </a:rPr>
              <a:t>GRE</a:t>
            </a:r>
            <a:r>
              <a:rPr sz="2000"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VLAN</a:t>
            </a:r>
            <a:r>
              <a:rPr sz="2000"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VXLAN</a:t>
            </a:r>
            <a:r>
              <a:rPr sz="2000"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NVGRE</a:t>
            </a:r>
            <a:r>
              <a:rPr sz="2000" dirty="0">
                <a:latin typeface="Noto Sans CJK JP Regular" panose="020B0500000000000000" charset="-122"/>
                <a:cs typeface="Noto Sans CJK JP Regular" panose="020B0500000000000000" charset="-122"/>
              </a:rPr>
              <a:t>、</a:t>
            </a:r>
            <a:r>
              <a:rPr sz="2000" spc="-5" dirty="0">
                <a:latin typeface="DejaVu Sans" panose="020B0603030804020204"/>
                <a:cs typeface="DejaVu Sans" panose="020B0603030804020204"/>
              </a:rPr>
              <a:t>IPSEC</a:t>
            </a:r>
            <a:endParaRPr sz="2000">
              <a:latin typeface="DejaVu Sans" panose="020B0603030804020204"/>
              <a:cs typeface="DejaVu Sans" panose="020B060303080402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702684" y="291071"/>
            <a:ext cx="1738630" cy="634365"/>
          </a:xfrm>
          <a:prstGeom prst="rect">
            <a:avLst/>
          </a:prstGeom>
        </p:spPr>
        <p:txBody>
          <a:bodyPr vert="horz" wrap="square" lIns="0" tIns="12065" rIns="0" bIns="0" rtlCol="0">
            <a:spAutoFit/>
          </a:bodyPr>
          <a:lstStyle/>
          <a:p>
            <a:pPr marL="12700">
              <a:lnSpc>
                <a:spcPct val="100000"/>
              </a:lnSpc>
              <a:spcBef>
                <a:spcPts val="95"/>
              </a:spcBef>
            </a:pPr>
            <a:r>
              <a:rPr sz="4000" spc="-5" dirty="0"/>
              <a:t>1.</a:t>
            </a:r>
            <a:r>
              <a:rPr sz="4000" spc="-90" dirty="0"/>
              <a:t> </a:t>
            </a:r>
            <a:r>
              <a:rPr sz="4000" spc="-5" dirty="0"/>
              <a:t>GRE</a:t>
            </a:r>
            <a:endParaRPr sz="4000"/>
          </a:p>
        </p:txBody>
      </p:sp>
      <p:sp>
        <p:nvSpPr>
          <p:cNvPr id="3" name="object 3"/>
          <p:cNvSpPr txBox="1"/>
          <p:nvPr/>
        </p:nvSpPr>
        <p:spPr>
          <a:xfrm>
            <a:off x="535940" y="1190116"/>
            <a:ext cx="8052434" cy="2840355"/>
          </a:xfrm>
          <a:prstGeom prst="rect">
            <a:avLst/>
          </a:prstGeom>
        </p:spPr>
        <p:txBody>
          <a:bodyPr vert="horz" wrap="square" lIns="0" tIns="12700" rIns="0" bIns="0" rtlCol="0">
            <a:spAutoFit/>
          </a:bodyPr>
          <a:lstStyle/>
          <a:p>
            <a:pPr marL="12700" marR="29845">
              <a:lnSpc>
                <a:spcPct val="120000"/>
              </a:lnSpc>
              <a:spcBef>
                <a:spcPts val="100"/>
              </a:spcBef>
            </a:pPr>
            <a:r>
              <a:rPr sz="1400" dirty="0">
                <a:latin typeface="Noto Sans CJK JP Regular" panose="020B0500000000000000" charset="-122"/>
                <a:cs typeface="Noto Sans CJK JP Regular" panose="020B0500000000000000" charset="-122"/>
              </a:rPr>
              <a:t>通用路由封装协议（</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）是一种对不同网络层协议数据包进行封装，通过</a:t>
            </a:r>
            <a:r>
              <a:rPr sz="1400" dirty="0">
                <a:solidFill>
                  <a:srgbClr val="FF0000"/>
                </a:solidFill>
                <a:latin typeface="DejaVu Sans" panose="020B0603030804020204"/>
                <a:cs typeface="DejaVu Sans" panose="020B0603030804020204"/>
              </a:rPr>
              <a:t>I</a:t>
            </a:r>
            <a:r>
              <a:rPr sz="1400" spc="-5" dirty="0">
                <a:solidFill>
                  <a:srgbClr val="FF0000"/>
                </a:solidFill>
                <a:latin typeface="DejaVu Sans" panose="020B0603030804020204"/>
                <a:cs typeface="DejaVu Sans" panose="020B0603030804020204"/>
              </a:rPr>
              <a:t>P</a:t>
            </a:r>
            <a:r>
              <a:rPr sz="1400" dirty="0">
                <a:solidFill>
                  <a:srgbClr val="FF0000"/>
                </a:solidFill>
                <a:latin typeface="Noto Sans CJK JP Regular" panose="020B0500000000000000" charset="-122"/>
                <a:cs typeface="Noto Sans CJK JP Regular" panose="020B0500000000000000" charset="-122"/>
              </a:rPr>
              <a:t>路由的隧道协议</a:t>
            </a:r>
            <a:r>
              <a:rPr sz="1400" dirty="0">
                <a:latin typeface="Noto Sans CJK JP Regular" panose="020B0500000000000000" charset="-122"/>
                <a:cs typeface="Noto Sans CJK JP Regular" panose="020B0500000000000000" charset="-122"/>
              </a:rPr>
              <a:t>，其标准 定义于</a:t>
            </a:r>
            <a:r>
              <a:rPr sz="1400" spc="-5" dirty="0">
                <a:latin typeface="DejaVu Sans" panose="020B0603030804020204"/>
                <a:cs typeface="DejaVu Sans" panose="020B0603030804020204"/>
              </a:rPr>
              <a:t>RFC</a:t>
            </a:r>
            <a:r>
              <a:rPr sz="1400" spc="-15" dirty="0">
                <a:latin typeface="DejaVu Sans" panose="020B0603030804020204"/>
                <a:cs typeface="DejaVu Sans" panose="020B0603030804020204"/>
              </a:rPr>
              <a:t> </a:t>
            </a:r>
            <a:r>
              <a:rPr sz="1400" spc="-5" dirty="0">
                <a:latin typeface="DejaVu Sans" panose="020B0603030804020204"/>
                <a:cs typeface="DejaVu Sans" panose="020B0603030804020204"/>
              </a:rPr>
              <a:t>2784</a:t>
            </a:r>
            <a:r>
              <a:rPr sz="1400" dirty="0">
                <a:latin typeface="Noto Sans CJK JP Regular" panose="020B0500000000000000" charset="-122"/>
                <a:cs typeface="Noto Sans CJK JP Regular" panose="020B0500000000000000" charset="-122"/>
              </a:rPr>
              <a:t>中。</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是作为隧道工具开发的，旨在通过</a:t>
            </a:r>
            <a:r>
              <a:rPr sz="1400" spc="-5" dirty="0">
                <a:latin typeface="DejaVu Sans" panose="020B0603030804020204"/>
                <a:cs typeface="DejaVu Sans" panose="020B0603030804020204"/>
              </a:rPr>
              <a:t>IP</a:t>
            </a:r>
            <a:r>
              <a:rPr sz="1400" dirty="0">
                <a:latin typeface="Noto Sans CJK JP Regular" panose="020B0500000000000000" charset="-122"/>
                <a:cs typeface="Noto Sans CJK JP Regular" panose="020B0500000000000000" charset="-122"/>
              </a:rPr>
              <a:t>网络传输任意的</a:t>
            </a:r>
            <a:r>
              <a:rPr sz="1400" spc="-5" dirty="0">
                <a:latin typeface="DejaVu Sans" panose="020B0603030804020204"/>
                <a:cs typeface="DejaVu Sans" panose="020B0603030804020204"/>
              </a:rPr>
              <a:t>OSI</a:t>
            </a:r>
            <a:r>
              <a:rPr sz="1400" dirty="0">
                <a:latin typeface="Noto Sans CJK JP Regular" panose="020B0500000000000000" charset="-122"/>
                <a:cs typeface="Noto Sans CJK JP Regular" panose="020B0500000000000000" charset="-122"/>
              </a:rPr>
              <a:t>模型第</a:t>
            </a:r>
            <a:r>
              <a:rPr sz="1400" spc="-5" dirty="0">
                <a:latin typeface="DejaVu Sans" panose="020B0603030804020204"/>
                <a:cs typeface="DejaVu Sans" panose="020B0603030804020204"/>
              </a:rPr>
              <a:t>3</a:t>
            </a:r>
            <a:r>
              <a:rPr sz="1400" dirty="0">
                <a:latin typeface="Noto Sans CJK JP Regular" panose="020B0500000000000000" charset="-122"/>
                <a:cs typeface="Noto Sans CJK JP Regular" panose="020B0500000000000000" charset="-122"/>
              </a:rPr>
              <a:t>层协</a:t>
            </a:r>
            <a:r>
              <a:rPr sz="1400" spc="5" dirty="0">
                <a:latin typeface="Noto Sans CJK JP Regular" panose="020B0500000000000000" charset="-122"/>
                <a:cs typeface="Noto Sans CJK JP Regular" panose="020B0500000000000000" charset="-122"/>
              </a:rPr>
              <a:t>议</a:t>
            </a:r>
            <a:endParaRPr sz="1400">
              <a:latin typeface="Noto Sans CJK JP Regular" panose="020B0500000000000000" charset="-122"/>
              <a:cs typeface="Noto Sans CJK JP Regular" panose="020B0500000000000000" charset="-122"/>
            </a:endParaRPr>
          </a:p>
          <a:p>
            <a:pPr marL="12700" marR="5080" algn="just">
              <a:lnSpc>
                <a:spcPct val="120000"/>
              </a:lnSpc>
            </a:pP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的实质是创建一个类似于虚拟专用网络（</a:t>
            </a:r>
            <a:r>
              <a:rPr sz="1400" spc="-5" dirty="0">
                <a:latin typeface="DejaVu Sans" panose="020B0603030804020204"/>
                <a:cs typeface="DejaVu Sans" panose="020B0603030804020204"/>
              </a:rPr>
              <a:t>VP</a:t>
            </a:r>
            <a:r>
              <a:rPr sz="1400" spc="-10" dirty="0">
                <a:latin typeface="DejaVu Sans" panose="020B0603030804020204"/>
                <a:cs typeface="DejaVu Sans" panose="020B0603030804020204"/>
              </a:rPr>
              <a:t>N</a:t>
            </a:r>
            <a:r>
              <a:rPr sz="1400" dirty="0">
                <a:latin typeface="Noto Sans CJK JP Regular" panose="020B0500000000000000" charset="-122"/>
                <a:cs typeface="Noto Sans CJK JP Regular" panose="020B0500000000000000" charset="-122"/>
              </a:rPr>
              <a:t>）的专用点对点网络连接。</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通过在外部</a:t>
            </a:r>
            <a:r>
              <a:rPr sz="1400" dirty="0">
                <a:latin typeface="DejaVu Sans" panose="020B0603030804020204"/>
                <a:cs typeface="DejaVu Sans" panose="020B0603030804020204"/>
              </a:rPr>
              <a:t>I</a:t>
            </a:r>
            <a:r>
              <a:rPr sz="1400" spc="-5" dirty="0">
                <a:latin typeface="DejaVu Sans" panose="020B0603030804020204"/>
                <a:cs typeface="DejaVu Sans" panose="020B0603030804020204"/>
              </a:rPr>
              <a:t>P</a:t>
            </a:r>
            <a:r>
              <a:rPr sz="1400" dirty="0">
                <a:latin typeface="Noto Sans CJK JP Regular" panose="020B0500000000000000" charset="-122"/>
                <a:cs typeface="Noto Sans CJK JP Regular" panose="020B0500000000000000" charset="-122"/>
              </a:rPr>
              <a:t>数据包 内封装有效载荷（即需要传递到</a:t>
            </a:r>
            <a:r>
              <a:rPr sz="1400" dirty="0">
                <a:solidFill>
                  <a:srgbClr val="FF0000"/>
                </a:solidFill>
                <a:latin typeface="Noto Sans CJK JP Regular" panose="020B0500000000000000" charset="-122"/>
                <a:cs typeface="Noto Sans CJK JP Regular" panose="020B0500000000000000" charset="-122"/>
              </a:rPr>
              <a:t>目标网络的内部数据包</a:t>
            </a:r>
            <a:r>
              <a:rPr sz="1400" dirty="0">
                <a:latin typeface="Noto Sans CJK JP Regular" panose="020B0500000000000000" charset="-122"/>
                <a:cs typeface="Noto Sans CJK JP Regular" panose="020B0500000000000000" charset="-122"/>
              </a:rPr>
              <a:t>）来工作。</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隧道端点经由中间</a:t>
            </a:r>
            <a:r>
              <a:rPr sz="1400" spc="-5" dirty="0">
                <a:latin typeface="DejaVu Sans" panose="020B0603030804020204"/>
                <a:cs typeface="DejaVu Sans" panose="020B0603030804020204"/>
              </a:rPr>
              <a:t>IP</a:t>
            </a:r>
            <a:r>
              <a:rPr sz="1400" dirty="0">
                <a:latin typeface="Noto Sans CJK JP Regular" panose="020B0500000000000000" charset="-122"/>
                <a:cs typeface="Noto Sans CJK JP Regular" panose="020B0500000000000000" charset="-122"/>
              </a:rPr>
              <a:t>网络路由</a:t>
            </a:r>
            <a:r>
              <a:rPr sz="1400" spc="5" dirty="0">
                <a:latin typeface="Noto Sans CJK JP Regular" panose="020B0500000000000000" charset="-122"/>
                <a:cs typeface="Noto Sans CJK JP Regular" panose="020B0500000000000000" charset="-122"/>
              </a:rPr>
              <a:t>封 </a:t>
            </a:r>
            <a:r>
              <a:rPr sz="1400" dirty="0">
                <a:latin typeface="Noto Sans CJK JP Regular" panose="020B0500000000000000" charset="-122"/>
                <a:cs typeface="Noto Sans CJK JP Regular" panose="020B0500000000000000" charset="-122"/>
              </a:rPr>
              <a:t>装的分组通过</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隧道发送有效载荷，沿途的其他</a:t>
            </a:r>
            <a:r>
              <a:rPr sz="1400" spc="-5" dirty="0">
                <a:latin typeface="DejaVu Sans" panose="020B0603030804020204"/>
                <a:cs typeface="DejaVu Sans" panose="020B0603030804020204"/>
              </a:rPr>
              <a:t>IP</a:t>
            </a:r>
            <a:r>
              <a:rPr sz="1400" dirty="0">
                <a:latin typeface="Noto Sans CJK JP Regular" panose="020B0500000000000000" charset="-122"/>
                <a:cs typeface="Noto Sans CJK JP Regular" panose="020B0500000000000000" charset="-122"/>
              </a:rPr>
              <a:t>路由器不解析有效载荷（内部数据包），它们仅</a:t>
            </a:r>
            <a:r>
              <a:rPr sz="1400" spc="5" dirty="0">
                <a:latin typeface="Noto Sans CJK JP Regular" panose="020B0500000000000000" charset="-122"/>
                <a:cs typeface="Noto Sans CJK JP Regular" panose="020B0500000000000000" charset="-122"/>
              </a:rPr>
              <a:t>在 </a:t>
            </a:r>
            <a:r>
              <a:rPr sz="1400" dirty="0">
                <a:latin typeface="Noto Sans CJK JP Regular" panose="020B0500000000000000" charset="-122"/>
                <a:cs typeface="Noto Sans CJK JP Regular" panose="020B0500000000000000" charset="-122"/>
              </a:rPr>
              <a:t>外部</a:t>
            </a:r>
            <a:r>
              <a:rPr sz="1400" spc="-5" dirty="0">
                <a:latin typeface="DejaVu Sans" panose="020B0603030804020204"/>
                <a:cs typeface="DejaVu Sans" panose="020B0603030804020204"/>
              </a:rPr>
              <a:t>IP</a:t>
            </a:r>
            <a:r>
              <a:rPr sz="1400" dirty="0">
                <a:latin typeface="Noto Sans CJK JP Regular" panose="020B0500000000000000" charset="-122"/>
                <a:cs typeface="Noto Sans CJK JP Regular" panose="020B0500000000000000" charset="-122"/>
              </a:rPr>
              <a:t>数据包转发给</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隧道端点时才解析外部</a:t>
            </a:r>
            <a:r>
              <a:rPr sz="1400" spc="-5" dirty="0">
                <a:latin typeface="DejaVu Sans" panose="020B0603030804020204"/>
                <a:cs typeface="DejaVu Sans" panose="020B0603030804020204"/>
              </a:rPr>
              <a:t>IP</a:t>
            </a:r>
            <a:r>
              <a:rPr sz="1400" dirty="0">
                <a:latin typeface="Noto Sans CJK JP Regular" panose="020B0500000000000000" charset="-122"/>
                <a:cs typeface="Noto Sans CJK JP Regular" panose="020B0500000000000000" charset="-122"/>
              </a:rPr>
              <a:t>数据包。到达隧道端点后</a:t>
            </a:r>
            <a:r>
              <a:rPr sz="1400" spc="-5" dirty="0">
                <a:latin typeface="Noto Sans CJK JP Regular" panose="020B0500000000000000" charset="-122"/>
                <a:cs typeface="Noto Sans CJK JP Regular" panose="020B0500000000000000" charset="-122"/>
              </a:rPr>
              <a:t>，</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封装将被移除，并</a:t>
            </a:r>
            <a:r>
              <a:rPr sz="1400" spc="5" dirty="0">
                <a:latin typeface="Noto Sans CJK JP Regular" panose="020B0500000000000000" charset="-122"/>
                <a:cs typeface="Noto Sans CJK JP Regular" panose="020B0500000000000000" charset="-122"/>
              </a:rPr>
              <a:t>将 </a:t>
            </a:r>
            <a:r>
              <a:rPr sz="1400" dirty="0">
                <a:latin typeface="Noto Sans CJK JP Regular" panose="020B0500000000000000" charset="-122"/>
                <a:cs typeface="Noto Sans CJK JP Regular" panose="020B0500000000000000" charset="-122"/>
              </a:rPr>
              <a:t>有效负载转发到其最终目的地。与</a:t>
            </a:r>
            <a:r>
              <a:rPr sz="1400" spc="-5" dirty="0">
                <a:latin typeface="DejaVu Sans" panose="020B0603030804020204"/>
                <a:cs typeface="DejaVu Sans" panose="020B0603030804020204"/>
              </a:rPr>
              <a:t>IP</a:t>
            </a:r>
            <a:r>
              <a:rPr sz="1400" dirty="0">
                <a:latin typeface="Noto Sans CJK JP Regular" panose="020B0500000000000000" charset="-122"/>
                <a:cs typeface="Noto Sans CJK JP Regular" panose="020B0500000000000000" charset="-122"/>
              </a:rPr>
              <a:t>到</a:t>
            </a:r>
            <a:r>
              <a:rPr sz="1400" spc="-5" dirty="0">
                <a:latin typeface="DejaVu Sans" panose="020B0603030804020204"/>
                <a:cs typeface="DejaVu Sans" panose="020B0603030804020204"/>
              </a:rPr>
              <a:t>IP</a:t>
            </a:r>
            <a:r>
              <a:rPr sz="1400" dirty="0">
                <a:latin typeface="Noto Sans CJK JP Regular" panose="020B0500000000000000" charset="-122"/>
                <a:cs typeface="Noto Sans CJK JP Regular" panose="020B0500000000000000" charset="-122"/>
              </a:rPr>
              <a:t>隧道不同</a:t>
            </a:r>
            <a:r>
              <a:rPr sz="1400" spc="-5" dirty="0">
                <a:latin typeface="Noto Sans CJK JP Regular" panose="020B0500000000000000" charset="-122"/>
                <a:cs typeface="Noto Sans CJK JP Regular" panose="020B0500000000000000" charset="-122"/>
              </a:rPr>
              <a:t>，</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隧道可以在网络之间传输多播和</a:t>
            </a:r>
            <a:r>
              <a:rPr sz="1400" spc="-5" dirty="0">
                <a:latin typeface="DejaVu Sans" panose="020B0603030804020204"/>
                <a:cs typeface="DejaVu Sans" panose="020B0603030804020204"/>
              </a:rPr>
              <a:t>IPv6</a:t>
            </a:r>
            <a:r>
              <a:rPr sz="1400" dirty="0">
                <a:latin typeface="Noto Sans CJK JP Regular" panose="020B0500000000000000" charset="-122"/>
                <a:cs typeface="Noto Sans CJK JP Regular" panose="020B0500000000000000" charset="-122"/>
              </a:rPr>
              <a:t>流</a:t>
            </a:r>
            <a:r>
              <a:rPr sz="1400" spc="5" dirty="0">
                <a:latin typeface="Noto Sans CJK JP Regular" panose="020B0500000000000000" charset="-122"/>
                <a:cs typeface="Noto Sans CJK JP Regular" panose="020B0500000000000000" charset="-122"/>
              </a:rPr>
              <a:t>量</a:t>
            </a:r>
            <a:endParaRPr sz="1400">
              <a:latin typeface="Noto Sans CJK JP Regular" panose="020B0500000000000000" charset="-122"/>
              <a:cs typeface="Noto Sans CJK JP Regular" panose="020B0500000000000000" charset="-122"/>
            </a:endParaRPr>
          </a:p>
          <a:p>
            <a:pPr marL="12700" marR="81915">
              <a:lnSpc>
                <a:spcPct val="120000"/>
              </a:lnSpc>
            </a:pP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隧道的优势有以下几点。</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隧道通过单协议骨干网封装多种协议</a:t>
            </a:r>
            <a:r>
              <a:rPr sz="1400" spc="-5" dirty="0">
                <a:latin typeface="Noto Sans CJK JP Regular" panose="020B0500000000000000" charset="-122"/>
                <a:cs typeface="Noto Sans CJK JP Regular" panose="020B0500000000000000" charset="-122"/>
              </a:rPr>
              <a:t>；</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隧道为有限跳数的网</a:t>
            </a:r>
            <a:r>
              <a:rPr sz="1400" spc="5" dirty="0">
                <a:latin typeface="Noto Sans CJK JP Regular" panose="020B0500000000000000" charset="-122"/>
                <a:cs typeface="Noto Sans CJK JP Regular" panose="020B0500000000000000" charset="-122"/>
              </a:rPr>
              <a:t>络 </a:t>
            </a:r>
            <a:r>
              <a:rPr sz="1400" dirty="0">
                <a:latin typeface="Noto Sans CJK JP Regular" panose="020B0500000000000000" charset="-122"/>
                <a:cs typeface="Noto Sans CJK JP Regular" panose="020B0500000000000000" charset="-122"/>
              </a:rPr>
              <a:t>提供解决法；</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隧道连接不连续的子网络；</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隧道允许跨越广域网（</a:t>
            </a:r>
            <a:r>
              <a:rPr sz="1400" spc="-85" dirty="0">
                <a:latin typeface="DejaVu Sans" panose="020B0603030804020204"/>
                <a:cs typeface="DejaVu Sans" panose="020B0603030804020204"/>
              </a:rPr>
              <a:t>W</a:t>
            </a:r>
            <a:r>
              <a:rPr sz="1400" spc="-5" dirty="0">
                <a:latin typeface="DejaVu Sans" panose="020B0603030804020204"/>
                <a:cs typeface="DejaVu Sans" panose="020B0603030804020204"/>
              </a:rPr>
              <a:t>A</a:t>
            </a:r>
            <a:r>
              <a:rPr sz="1400" spc="-10" dirty="0">
                <a:latin typeface="DejaVu Sans" panose="020B0603030804020204"/>
                <a:cs typeface="DejaVu Sans" panose="020B0603030804020204"/>
              </a:rPr>
              <a:t>N</a:t>
            </a:r>
            <a:r>
              <a:rPr sz="1400" dirty="0">
                <a:latin typeface="Noto Sans CJK JP Regular" panose="020B0500000000000000" charset="-122"/>
                <a:cs typeface="Noto Sans CJK JP Regular" panose="020B0500000000000000" charset="-122"/>
              </a:rPr>
              <a:t>）的</a:t>
            </a:r>
            <a:r>
              <a:rPr sz="1400" spc="-5" dirty="0">
                <a:latin typeface="DejaVu Sans" panose="020B0603030804020204"/>
                <a:cs typeface="DejaVu Sans" panose="020B0603030804020204"/>
              </a:rPr>
              <a:t>VP</a:t>
            </a:r>
            <a:r>
              <a:rPr sz="1400" spc="-10" dirty="0">
                <a:latin typeface="DejaVu Sans" panose="020B0603030804020204"/>
                <a:cs typeface="DejaVu Sans" panose="020B0603030804020204"/>
              </a:rPr>
              <a:t>N</a:t>
            </a:r>
            <a:r>
              <a:rPr sz="1400" dirty="0">
                <a:latin typeface="Noto Sans CJK JP Regular" panose="020B0500000000000000" charset="-122"/>
                <a:cs typeface="Noto Sans CJK JP Regular" panose="020B0500000000000000" charset="-122"/>
              </a:rPr>
              <a:t>。虽然</a:t>
            </a:r>
            <a:r>
              <a:rPr sz="1400" spc="-5" dirty="0">
                <a:latin typeface="DejaVu Sans" panose="020B0603030804020204"/>
                <a:cs typeface="DejaVu Sans" panose="020B0603030804020204"/>
              </a:rPr>
              <a:t>GRE</a:t>
            </a:r>
            <a:r>
              <a:rPr sz="1400" dirty="0">
                <a:latin typeface="Noto Sans CJK JP Regular" panose="020B0500000000000000" charset="-122"/>
                <a:cs typeface="Noto Sans CJK JP Regular" panose="020B0500000000000000" charset="-122"/>
              </a:rPr>
              <a:t>提 供了无状态的专用连接，但它并不是一个安全协议，因为它不使用</a:t>
            </a:r>
            <a:r>
              <a:rPr sz="1400" spc="-5" dirty="0">
                <a:latin typeface="DejaVu Sans" panose="020B0603030804020204"/>
                <a:cs typeface="DejaVu Sans" panose="020B0603030804020204"/>
              </a:rPr>
              <a:t>RFC</a:t>
            </a:r>
            <a:r>
              <a:rPr sz="1400" spc="-35" dirty="0">
                <a:latin typeface="DejaVu Sans" panose="020B0603030804020204"/>
                <a:cs typeface="DejaVu Sans" panose="020B0603030804020204"/>
              </a:rPr>
              <a:t> </a:t>
            </a:r>
            <a:r>
              <a:rPr sz="1400" spc="-5" dirty="0">
                <a:latin typeface="DejaVu Sans" panose="020B0603030804020204"/>
                <a:cs typeface="DejaVu Sans" panose="020B0603030804020204"/>
              </a:rPr>
              <a:t>2406</a:t>
            </a:r>
            <a:r>
              <a:rPr sz="1400" dirty="0">
                <a:latin typeface="Noto Sans CJK JP Regular" panose="020B0500000000000000" charset="-122"/>
                <a:cs typeface="Noto Sans CJK JP Regular" panose="020B0500000000000000" charset="-122"/>
              </a:rPr>
              <a:t>定义的</a:t>
            </a:r>
            <a:r>
              <a:rPr sz="1400" spc="-10" dirty="0">
                <a:latin typeface="DejaVu Sans" panose="020B0603030804020204"/>
                <a:cs typeface="DejaVu Sans" panose="020B0603030804020204"/>
              </a:rPr>
              <a:t>IPsec</a:t>
            </a:r>
            <a:r>
              <a:rPr sz="1400" dirty="0">
                <a:latin typeface="Noto Sans CJK JP Regular" panose="020B0500000000000000" charset="-122"/>
                <a:cs typeface="Noto Sans CJK JP Regular" panose="020B0500000000000000" charset="-122"/>
              </a:rPr>
              <a:t>协议封装</a:t>
            </a:r>
            <a:r>
              <a:rPr sz="1400" spc="5" dirty="0">
                <a:latin typeface="Noto Sans CJK JP Regular" panose="020B0500000000000000" charset="-122"/>
                <a:cs typeface="Noto Sans CJK JP Regular" panose="020B0500000000000000" charset="-122"/>
              </a:rPr>
              <a:t>加 </a:t>
            </a:r>
            <a:r>
              <a:rPr sz="1400" dirty="0">
                <a:latin typeface="Noto Sans CJK JP Regular" panose="020B0500000000000000" charset="-122"/>
                <a:cs typeface="Noto Sans CJK JP Regular" panose="020B0500000000000000" charset="-122"/>
              </a:rPr>
              <a:t>密有效负载</a:t>
            </a:r>
            <a:r>
              <a:rPr sz="1400" spc="-5" dirty="0">
                <a:latin typeface="Noto Sans CJK JP Regular" panose="020B0500000000000000" charset="-122"/>
                <a:cs typeface="Noto Sans CJK JP Regular" panose="020B0500000000000000" charset="-122"/>
              </a:rPr>
              <a:t>（</a:t>
            </a:r>
            <a:r>
              <a:rPr sz="1400" spc="-5" dirty="0">
                <a:latin typeface="DejaVu Sans" panose="020B0603030804020204"/>
                <a:cs typeface="DejaVu Sans" panose="020B0603030804020204"/>
              </a:rPr>
              <a:t>ESP</a:t>
            </a:r>
            <a:r>
              <a:rPr sz="1400" spc="-5" dirty="0">
                <a:latin typeface="Noto Sans CJK JP Regular" panose="020B0500000000000000" charset="-122"/>
                <a:cs typeface="Noto Sans CJK JP Regular" panose="020B0500000000000000" charset="-122"/>
              </a:rPr>
              <a:t>）</a:t>
            </a:r>
            <a:r>
              <a:rPr sz="1400" dirty="0">
                <a:latin typeface="Noto Sans CJK JP Regular" panose="020B0500000000000000" charset="-122"/>
                <a:cs typeface="Noto Sans CJK JP Regular" panose="020B0500000000000000" charset="-122"/>
              </a:rPr>
              <a:t>等加密技术</a:t>
            </a:r>
            <a:r>
              <a:rPr sz="1400" spc="5" dirty="0">
                <a:latin typeface="Noto Sans CJK JP Regular" panose="020B0500000000000000" charset="-122"/>
                <a:cs typeface="Noto Sans CJK JP Regular" panose="020B0500000000000000" charset="-122"/>
              </a:rPr>
              <a:t>。</a:t>
            </a:r>
            <a:endParaRPr sz="1400">
              <a:latin typeface="Noto Sans CJK JP Regular" panose="020B0500000000000000" charset="-122"/>
              <a:cs typeface="Noto Sans CJK JP Regular" panose="020B0500000000000000"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632200" y="291071"/>
            <a:ext cx="1878964" cy="634365"/>
          </a:xfrm>
          <a:prstGeom prst="rect">
            <a:avLst/>
          </a:prstGeom>
        </p:spPr>
        <p:txBody>
          <a:bodyPr vert="horz" wrap="square" lIns="0" tIns="12065" rIns="0" bIns="0" rtlCol="0">
            <a:spAutoFit/>
          </a:bodyPr>
          <a:lstStyle/>
          <a:p>
            <a:pPr marL="12700">
              <a:lnSpc>
                <a:spcPct val="100000"/>
              </a:lnSpc>
              <a:spcBef>
                <a:spcPts val="95"/>
              </a:spcBef>
            </a:pPr>
            <a:r>
              <a:rPr sz="4000" spc="-5" dirty="0"/>
              <a:t>2.V</a:t>
            </a:r>
            <a:r>
              <a:rPr sz="4000" spc="85" dirty="0"/>
              <a:t>L</a:t>
            </a:r>
            <a:r>
              <a:rPr sz="4000" spc="-5" dirty="0"/>
              <a:t>AN</a:t>
            </a:r>
            <a:endParaRPr sz="4000"/>
          </a:p>
        </p:txBody>
      </p:sp>
      <p:sp>
        <p:nvSpPr>
          <p:cNvPr id="3" name="object 3"/>
          <p:cNvSpPr txBox="1"/>
          <p:nvPr/>
        </p:nvSpPr>
        <p:spPr>
          <a:xfrm>
            <a:off x="535940" y="1190116"/>
            <a:ext cx="7973695" cy="2584450"/>
          </a:xfrm>
          <a:prstGeom prst="rect">
            <a:avLst/>
          </a:prstGeom>
        </p:spPr>
        <p:txBody>
          <a:bodyPr vert="horz" wrap="square" lIns="0" tIns="12700" rIns="0" bIns="0" rtlCol="0">
            <a:spAutoFit/>
          </a:bodyPr>
          <a:lstStyle/>
          <a:p>
            <a:pPr marL="12700" marR="5080" algn="just">
              <a:lnSpc>
                <a:spcPct val="120000"/>
              </a:lnSpc>
              <a:spcBef>
                <a:spcPts val="100"/>
              </a:spcBef>
            </a:pPr>
            <a:r>
              <a:rPr sz="1400" dirty="0">
                <a:latin typeface="Noto Sans CJK JP Regular" panose="020B0500000000000000" charset="-122"/>
                <a:cs typeface="Noto Sans CJK JP Regular" panose="020B0500000000000000" charset="-122"/>
              </a:rPr>
              <a:t>通用虚拟局域网（</a:t>
            </a:r>
            <a:r>
              <a:rPr sz="1400" dirty="0">
                <a:latin typeface="DejaVu Sans" panose="020B0603030804020204"/>
                <a:cs typeface="DejaVu Sans" panose="020B0603030804020204"/>
              </a:rPr>
              <a:t>VLAN</a:t>
            </a:r>
            <a:r>
              <a:rPr sz="1400" dirty="0">
                <a:latin typeface="Noto Sans CJK JP Regular" panose="020B0500000000000000" charset="-122"/>
                <a:cs typeface="Noto Sans CJK JP Regular" panose="020B0500000000000000" charset="-122"/>
              </a:rPr>
              <a:t>）是一种对局域网（</a:t>
            </a:r>
            <a:r>
              <a:rPr sz="1400" dirty="0">
                <a:latin typeface="DejaVu Sans" panose="020B0603030804020204"/>
                <a:cs typeface="DejaVu Sans" panose="020B0603030804020204"/>
              </a:rPr>
              <a:t>LAN</a:t>
            </a:r>
            <a:r>
              <a:rPr sz="1400" dirty="0">
                <a:latin typeface="Noto Sans CJK JP Regular" panose="020B0500000000000000" charset="-122"/>
                <a:cs typeface="Noto Sans CJK JP Regular" panose="020B0500000000000000" charset="-122"/>
              </a:rPr>
              <a:t>）进行抽象隔离的隧道协议。</a:t>
            </a:r>
            <a:r>
              <a:rPr sz="1400" dirty="0">
                <a:latin typeface="DejaVu Sans" panose="020B0603030804020204"/>
                <a:cs typeface="DejaVu Sans" panose="020B0603030804020204"/>
              </a:rPr>
              <a:t>VLAN</a:t>
            </a:r>
            <a:r>
              <a:rPr sz="1400" dirty="0">
                <a:latin typeface="Noto Sans CJK JP Regular" panose="020B0500000000000000" charset="-122"/>
                <a:cs typeface="Noto Sans CJK JP Regular" panose="020B0500000000000000" charset="-122"/>
              </a:rPr>
              <a:t>可能包含单个</a:t>
            </a:r>
            <a:r>
              <a:rPr sz="1400" spc="5" dirty="0">
                <a:latin typeface="Noto Sans CJK JP Regular" panose="020B0500000000000000" charset="-122"/>
                <a:cs typeface="Noto Sans CJK JP Regular" panose="020B0500000000000000" charset="-122"/>
              </a:rPr>
              <a:t>交 </a:t>
            </a:r>
            <a:r>
              <a:rPr sz="1400" dirty="0">
                <a:latin typeface="Noto Sans CJK JP Regular" panose="020B0500000000000000" charset="-122"/>
                <a:cs typeface="Noto Sans CJK JP Regular" panose="020B0500000000000000" charset="-122"/>
              </a:rPr>
              <a:t>换机上的端口子集或多个交换机上的端口子集。默认情况下，一个</a:t>
            </a:r>
            <a:r>
              <a:rPr sz="1400" spc="-5" dirty="0">
                <a:latin typeface="DejaVu Sans" panose="020B0603030804020204"/>
                <a:cs typeface="DejaVu Sans" panose="020B0603030804020204"/>
              </a:rPr>
              <a:t>V</a:t>
            </a:r>
            <a:r>
              <a:rPr sz="1400" spc="25" dirty="0">
                <a:latin typeface="DejaVu Sans" panose="020B0603030804020204"/>
                <a:cs typeface="DejaVu Sans" panose="020B0603030804020204"/>
              </a:rPr>
              <a:t>L</a:t>
            </a:r>
            <a:r>
              <a:rPr sz="1400" spc="-5" dirty="0">
                <a:latin typeface="DejaVu Sans" panose="020B0603030804020204"/>
                <a:cs typeface="DejaVu Sans" panose="020B0603030804020204"/>
              </a:rPr>
              <a:t>A</a:t>
            </a:r>
            <a:r>
              <a:rPr sz="1400" spc="-10" dirty="0">
                <a:latin typeface="DejaVu Sans" panose="020B0603030804020204"/>
                <a:cs typeface="DejaVu Sans" panose="020B0603030804020204"/>
              </a:rPr>
              <a:t>N</a:t>
            </a:r>
            <a:r>
              <a:rPr sz="1400" dirty="0">
                <a:latin typeface="Noto Sans CJK JP Regular" panose="020B0500000000000000" charset="-122"/>
                <a:cs typeface="Noto Sans CJK JP Regular" panose="020B0500000000000000" charset="-122"/>
              </a:rPr>
              <a:t>上的系统不会看到与同一网络 中其他</a:t>
            </a:r>
            <a:r>
              <a:rPr sz="1400" dirty="0">
                <a:latin typeface="DejaVu Sans" panose="020B0603030804020204"/>
                <a:cs typeface="DejaVu Sans" panose="020B0603030804020204"/>
              </a:rPr>
              <a:t>VLAN</a:t>
            </a:r>
            <a:r>
              <a:rPr sz="1400" dirty="0">
                <a:latin typeface="Noto Sans CJK JP Regular" panose="020B0500000000000000" charset="-122"/>
                <a:cs typeface="Noto Sans CJK JP Regular" panose="020B0500000000000000" charset="-122"/>
              </a:rPr>
              <a:t>上的系统关联的流量</a:t>
            </a:r>
            <a:r>
              <a:rPr sz="1400" spc="5" dirty="0">
                <a:latin typeface="Noto Sans CJK JP Regular" panose="020B0500000000000000" charset="-122"/>
                <a:cs typeface="Noto Sans CJK JP Regular" panose="020B0500000000000000" charset="-122"/>
              </a:rPr>
              <a:t>。</a:t>
            </a:r>
            <a:endParaRPr sz="1400">
              <a:latin typeface="Noto Sans CJK JP Regular" panose="020B0500000000000000" charset="-122"/>
              <a:cs typeface="Noto Sans CJK JP Regular" panose="020B0500000000000000" charset="-122"/>
            </a:endParaRPr>
          </a:p>
          <a:p>
            <a:pPr marL="12700" marR="5080" algn="just">
              <a:lnSpc>
                <a:spcPct val="120000"/>
              </a:lnSpc>
            </a:pPr>
            <a:r>
              <a:rPr sz="1400" spc="-5" dirty="0">
                <a:latin typeface="DejaVu Sans" panose="020B0603030804020204"/>
                <a:cs typeface="DejaVu Sans" panose="020B0603030804020204"/>
              </a:rPr>
              <a:t>V</a:t>
            </a:r>
            <a:r>
              <a:rPr sz="1400" spc="25" dirty="0">
                <a:latin typeface="DejaVu Sans" panose="020B0603030804020204"/>
                <a:cs typeface="DejaVu Sans" panose="020B0603030804020204"/>
              </a:rPr>
              <a:t>L</a:t>
            </a:r>
            <a:r>
              <a:rPr sz="1400" spc="-5" dirty="0">
                <a:latin typeface="DejaVu Sans" panose="020B0603030804020204"/>
                <a:cs typeface="DejaVu Sans" panose="020B0603030804020204"/>
              </a:rPr>
              <a:t>A</a:t>
            </a:r>
            <a:r>
              <a:rPr sz="1400" spc="-10" dirty="0">
                <a:latin typeface="DejaVu Sans" panose="020B0603030804020204"/>
                <a:cs typeface="DejaVu Sans" panose="020B0603030804020204"/>
              </a:rPr>
              <a:t>N</a:t>
            </a:r>
            <a:r>
              <a:rPr sz="1400" dirty="0">
                <a:latin typeface="Noto Sans CJK JP Regular" panose="020B0500000000000000" charset="-122"/>
                <a:cs typeface="Noto Sans CJK JP Regular" panose="020B0500000000000000" charset="-122"/>
              </a:rPr>
              <a:t>允许网络管理员对其网络进行分区，以匹配其系统的功能和安全要求，而无须运行新电缆或对当 前网络基础架构进行重大更改。</a:t>
            </a:r>
            <a:r>
              <a:rPr sz="1400" dirty="0">
                <a:latin typeface="DejaVu Sans" panose="020B0603030804020204"/>
                <a:cs typeface="DejaVu Sans" panose="020B0603030804020204"/>
              </a:rPr>
              <a:t>IEEE</a:t>
            </a:r>
            <a:r>
              <a:rPr sz="1400" spc="-40" dirty="0">
                <a:latin typeface="DejaVu Sans" panose="020B0603030804020204"/>
                <a:cs typeface="DejaVu Sans" panose="020B0603030804020204"/>
              </a:rPr>
              <a:t> </a:t>
            </a:r>
            <a:r>
              <a:rPr sz="1400" spc="-5" dirty="0">
                <a:latin typeface="DejaVu Sans" panose="020B0603030804020204"/>
                <a:cs typeface="DejaVu Sans" panose="020B0603030804020204"/>
              </a:rPr>
              <a:t>802.1Q</a:t>
            </a:r>
            <a:r>
              <a:rPr sz="1400" dirty="0">
                <a:latin typeface="Noto Sans CJK JP Regular" panose="020B0500000000000000" charset="-122"/>
                <a:cs typeface="Noto Sans CJK JP Regular" panose="020B0500000000000000" charset="-122"/>
              </a:rPr>
              <a:t>是定义</a:t>
            </a:r>
            <a:r>
              <a:rPr sz="1400" dirty="0">
                <a:latin typeface="DejaVu Sans" panose="020B0603030804020204"/>
                <a:cs typeface="DejaVu Sans" panose="020B0603030804020204"/>
              </a:rPr>
              <a:t>VLAN</a:t>
            </a:r>
            <a:r>
              <a:rPr sz="1400" dirty="0">
                <a:latin typeface="Noto Sans CJK JP Regular" panose="020B0500000000000000" charset="-122"/>
                <a:cs typeface="Noto Sans CJK JP Regular" panose="020B0500000000000000" charset="-122"/>
              </a:rPr>
              <a:t>的标准，</a:t>
            </a:r>
            <a:r>
              <a:rPr sz="1400" dirty="0">
                <a:latin typeface="DejaVu Sans" panose="020B0603030804020204"/>
                <a:cs typeface="DejaVu Sans" panose="020B0603030804020204"/>
              </a:rPr>
              <a:t>VLAN</a:t>
            </a:r>
            <a:r>
              <a:rPr sz="1400" dirty="0">
                <a:latin typeface="Noto Sans CJK JP Regular" panose="020B0500000000000000" charset="-122"/>
                <a:cs typeface="Noto Sans CJK JP Regular" panose="020B0500000000000000" charset="-122"/>
              </a:rPr>
              <a:t>标识符或标签由以太网帧</a:t>
            </a:r>
            <a:r>
              <a:rPr sz="1400" spc="5" dirty="0">
                <a:latin typeface="Noto Sans CJK JP Regular" panose="020B0500000000000000" charset="-122"/>
                <a:cs typeface="Noto Sans CJK JP Regular" panose="020B0500000000000000" charset="-122"/>
              </a:rPr>
              <a:t>中 </a:t>
            </a:r>
            <a:r>
              <a:rPr sz="1400" dirty="0">
                <a:latin typeface="Noto Sans CJK JP Regular" panose="020B0500000000000000" charset="-122"/>
                <a:cs typeface="Noto Sans CJK JP Regular" panose="020B0500000000000000" charset="-122"/>
              </a:rPr>
              <a:t>的</a:t>
            </a:r>
            <a:r>
              <a:rPr sz="1400" spc="-5" dirty="0">
                <a:latin typeface="DejaVu Sans" panose="020B0603030804020204"/>
                <a:cs typeface="DejaVu Sans" panose="020B0603030804020204"/>
              </a:rPr>
              <a:t>12</a:t>
            </a:r>
            <a:r>
              <a:rPr sz="1400" dirty="0">
                <a:latin typeface="Noto Sans CJK JP Regular" panose="020B0500000000000000" charset="-122"/>
                <a:cs typeface="Noto Sans CJK JP Regular" panose="020B0500000000000000" charset="-122"/>
              </a:rPr>
              <a:t>位组成，在局域网上创建了</a:t>
            </a:r>
            <a:r>
              <a:rPr sz="1400" spc="-5" dirty="0">
                <a:latin typeface="DejaVu Sans" panose="020B0603030804020204"/>
                <a:cs typeface="DejaVu Sans" panose="020B0603030804020204"/>
              </a:rPr>
              <a:t>4096</a:t>
            </a:r>
            <a:r>
              <a:rPr sz="1400" dirty="0">
                <a:latin typeface="Noto Sans CJK JP Regular" panose="020B0500000000000000" charset="-122"/>
                <a:cs typeface="Noto Sans CJK JP Regular" panose="020B0500000000000000" charset="-122"/>
              </a:rPr>
              <a:t>个</a:t>
            </a:r>
            <a:r>
              <a:rPr sz="1400" dirty="0">
                <a:latin typeface="DejaVu Sans" panose="020B0603030804020204"/>
                <a:cs typeface="DejaVu Sans" panose="020B0603030804020204"/>
              </a:rPr>
              <a:t>VLAN</a:t>
            </a:r>
            <a:r>
              <a:rPr sz="1400" dirty="0">
                <a:latin typeface="Noto Sans CJK JP Regular" panose="020B0500000000000000" charset="-122"/>
                <a:cs typeface="Noto Sans CJK JP Regular" panose="020B0500000000000000" charset="-122"/>
              </a:rPr>
              <a:t>的固有限制</a:t>
            </a:r>
            <a:r>
              <a:rPr sz="1400" spc="5" dirty="0">
                <a:latin typeface="Noto Sans CJK JP Regular" panose="020B0500000000000000" charset="-122"/>
                <a:cs typeface="Noto Sans CJK JP Regular" panose="020B0500000000000000" charset="-122"/>
              </a:rPr>
              <a:t>。</a:t>
            </a:r>
            <a:endParaRPr sz="1400">
              <a:latin typeface="Noto Sans CJK JP Regular" panose="020B0500000000000000" charset="-122"/>
              <a:cs typeface="Noto Sans CJK JP Regular" panose="020B0500000000000000" charset="-122"/>
            </a:endParaRPr>
          </a:p>
          <a:p>
            <a:pPr marL="12700" marR="5080">
              <a:lnSpc>
                <a:spcPct val="120000"/>
              </a:lnSpc>
            </a:pPr>
            <a:r>
              <a:rPr sz="1400" dirty="0">
                <a:latin typeface="Noto Sans CJK JP Regular" panose="020B0500000000000000" charset="-122"/>
                <a:cs typeface="Noto Sans CJK JP Regular" panose="020B0500000000000000" charset="-122"/>
              </a:rPr>
              <a:t>交换机上的端口可以分配给一个或多个</a:t>
            </a:r>
            <a:r>
              <a:rPr sz="1400" spc="-5" dirty="0">
                <a:latin typeface="DejaVu Sans" panose="020B0603030804020204"/>
                <a:cs typeface="DejaVu Sans" panose="020B0603030804020204"/>
              </a:rPr>
              <a:t>V</a:t>
            </a:r>
            <a:r>
              <a:rPr sz="1400" spc="25" dirty="0">
                <a:latin typeface="DejaVu Sans" panose="020B0603030804020204"/>
                <a:cs typeface="DejaVu Sans" panose="020B0603030804020204"/>
              </a:rPr>
              <a:t>L</a:t>
            </a:r>
            <a:r>
              <a:rPr sz="1400" spc="-5" dirty="0">
                <a:latin typeface="DejaVu Sans" panose="020B0603030804020204"/>
                <a:cs typeface="DejaVu Sans" panose="020B0603030804020204"/>
              </a:rPr>
              <a:t>A</a:t>
            </a:r>
            <a:r>
              <a:rPr sz="1400" spc="-10" dirty="0">
                <a:latin typeface="DejaVu Sans" panose="020B0603030804020204"/>
                <a:cs typeface="DejaVu Sans" panose="020B0603030804020204"/>
              </a:rPr>
              <a:t>N</a:t>
            </a:r>
            <a:r>
              <a:rPr sz="1400" dirty="0">
                <a:latin typeface="Noto Sans CJK JP Regular" panose="020B0500000000000000" charset="-122"/>
                <a:cs typeface="Noto Sans CJK JP Regular" panose="020B0500000000000000" charset="-122"/>
              </a:rPr>
              <a:t>，从而允许将系统划分为逻辑组。例如，基于它们与哪个 部门相关联，以及关于如何允许分离组中的系统进行彼此间的通信。这些内容既简单实用（一个</a:t>
            </a:r>
            <a:r>
              <a:rPr sz="1400" spc="-5" dirty="0">
                <a:latin typeface="DejaVu Sans" panose="020B0603030804020204"/>
                <a:cs typeface="DejaVu Sans" panose="020B0603030804020204"/>
              </a:rPr>
              <a:t>V</a:t>
            </a:r>
            <a:r>
              <a:rPr sz="1400" spc="25" dirty="0">
                <a:latin typeface="DejaVu Sans" panose="020B0603030804020204"/>
                <a:cs typeface="DejaVu Sans" panose="020B0603030804020204"/>
              </a:rPr>
              <a:t>L</a:t>
            </a:r>
            <a:r>
              <a:rPr sz="1400" spc="-5" dirty="0">
                <a:latin typeface="DejaVu Sans" panose="020B0603030804020204"/>
                <a:cs typeface="DejaVu Sans" panose="020B0603030804020204"/>
              </a:rPr>
              <a:t>A</a:t>
            </a:r>
            <a:r>
              <a:rPr sz="1400" dirty="0">
                <a:latin typeface="DejaVu Sans" panose="020B0603030804020204"/>
                <a:cs typeface="DejaVu Sans" panose="020B0603030804020204"/>
              </a:rPr>
              <a:t>N </a:t>
            </a:r>
            <a:r>
              <a:rPr sz="1400" dirty="0">
                <a:latin typeface="Noto Sans CJK JP Regular" panose="020B0500000000000000" charset="-122"/>
                <a:cs typeface="Noto Sans CJK JP Regular" panose="020B0500000000000000" charset="-122"/>
              </a:rPr>
              <a:t>中的计算机可以看到该</a:t>
            </a:r>
            <a:r>
              <a:rPr sz="1400" dirty="0">
                <a:latin typeface="DejaVu Sans" panose="020B0603030804020204"/>
                <a:cs typeface="DejaVu Sans" panose="020B0603030804020204"/>
              </a:rPr>
              <a:t>VLAN</a:t>
            </a:r>
            <a:r>
              <a:rPr sz="1400" dirty="0">
                <a:latin typeface="Noto Sans CJK JP Regular" panose="020B0500000000000000" charset="-122"/>
                <a:cs typeface="Noto Sans CJK JP Regular" panose="020B0500000000000000" charset="-122"/>
              </a:rPr>
              <a:t>上的打印机，但该</a:t>
            </a:r>
            <a:r>
              <a:rPr sz="1400" dirty="0">
                <a:latin typeface="DejaVu Sans" panose="020B0603030804020204"/>
                <a:cs typeface="DejaVu Sans" panose="020B0603030804020204"/>
              </a:rPr>
              <a:t>VLAN</a:t>
            </a:r>
            <a:r>
              <a:rPr sz="1400" dirty="0">
                <a:latin typeface="Noto Sans CJK JP Regular" panose="020B0500000000000000" charset="-122"/>
                <a:cs typeface="Noto Sans CJK JP Regular" panose="020B0500000000000000" charset="-122"/>
              </a:rPr>
              <a:t>外部的计算机不能），又合手规则（例如，交</a:t>
            </a:r>
            <a:r>
              <a:rPr sz="1400" spc="5" dirty="0">
                <a:latin typeface="Noto Sans CJK JP Regular" panose="020B0500000000000000" charset="-122"/>
                <a:cs typeface="Noto Sans CJK JP Regular" panose="020B0500000000000000" charset="-122"/>
              </a:rPr>
              <a:t>易 </a:t>
            </a:r>
            <a:r>
              <a:rPr sz="1400" dirty="0">
                <a:latin typeface="Noto Sans CJK JP Regular" panose="020B0500000000000000" charset="-122"/>
                <a:cs typeface="Noto Sans CJK JP Regular" panose="020B0500000000000000" charset="-122"/>
              </a:rPr>
              <a:t>部门中的计算机不能与零售银行中的计算机交互）</a:t>
            </a:r>
            <a:r>
              <a:rPr sz="1400" spc="5" dirty="0">
                <a:latin typeface="Noto Sans CJK JP Regular" panose="020B0500000000000000" charset="-122"/>
                <a:cs typeface="Noto Sans CJK JP Regular" panose="020B0500000000000000" charset="-122"/>
              </a:rPr>
              <a:t>。</a:t>
            </a:r>
            <a:endParaRPr sz="1400">
              <a:latin typeface="Noto Sans CJK JP Regular" panose="020B0500000000000000" charset="-122"/>
              <a:cs typeface="Noto Sans CJK JP Regular" panose="020B0500000000000000" charset="-122"/>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6298</Words>
  <Application>WPS 演示</Application>
  <PresentationFormat>全屏显示(16:9)</PresentationFormat>
  <Paragraphs>186</Paragraphs>
  <Slides>34</Slides>
  <Notes>0</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1</vt:i4>
      </vt:variant>
      <vt:variant>
        <vt:lpstr>幻灯片标题</vt:lpstr>
      </vt:variant>
      <vt:variant>
        <vt:i4>34</vt:i4>
      </vt:variant>
    </vt:vector>
  </HeadingPairs>
  <TitlesOfParts>
    <vt:vector size="48" baseType="lpstr">
      <vt:lpstr>Arial</vt:lpstr>
      <vt:lpstr>宋体</vt:lpstr>
      <vt:lpstr>Wingdings</vt:lpstr>
      <vt:lpstr>DejaVu Sans</vt:lpstr>
      <vt:lpstr>Noto Sans CJK JP Regular</vt:lpstr>
      <vt:lpstr>微软雅黑</vt:lpstr>
      <vt:lpstr>黑体</vt:lpstr>
      <vt:lpstr>Wingdings</vt:lpstr>
      <vt:lpstr>Calibri</vt:lpstr>
      <vt:lpstr>Arial Unicode MS</vt:lpstr>
      <vt:lpstr>Batang</vt:lpstr>
      <vt:lpstr>Times New Roman</vt:lpstr>
      <vt:lpstr>Office Theme</vt:lpstr>
      <vt:lpstr>Visio.Drawing.11</vt:lpstr>
      <vt:lpstr>PowerPoint 演示文稿</vt:lpstr>
      <vt:lpstr>《云计算原理与实践》课程总览</vt:lpstr>
      <vt:lpstr>云计算网络</vt:lpstr>
      <vt:lpstr>6.1	基本概念</vt:lpstr>
      <vt:lpstr>6.1.1	计算机网络</vt:lpstr>
      <vt:lpstr>计算机网络相关术语</vt:lpstr>
      <vt:lpstr>6.1.2	覆盖网络</vt:lpstr>
      <vt:lpstr>1. GRE</vt:lpstr>
      <vt:lpstr>2.VLAN</vt:lpstr>
      <vt:lpstr>3．VXLAN</vt:lpstr>
      <vt:lpstr>4.NVGRE</vt:lpstr>
      <vt:lpstr>5. IPSEC</vt:lpstr>
      <vt:lpstr>6.1.3	大二层网络</vt:lpstr>
      <vt:lpstr>6.1.4	租户网络</vt:lpstr>
      <vt:lpstr>6.2	数据中心网络：云计算的架构</vt:lpstr>
      <vt:lpstr>6.2.1	数据中心网络拓扑</vt:lpstr>
      <vt:lpstr>6.2.2 用Mininet搭建数据中心仿真环境</vt:lpstr>
      <vt:lpstr>Mininet的官方网站界面</vt:lpstr>
      <vt:lpstr>6.3	网络虚拟化</vt:lpstr>
      <vt:lpstr>6.3.1	灵活控制：软件定义网络（SDN）</vt:lpstr>
      <vt:lpstr>1．软件定义网络基础架构</vt:lpstr>
      <vt:lpstr>2．基于OpenFlow的SDN系统架构</vt:lpstr>
      <vt:lpstr>3．使用OpenDaylight管理云网络</vt:lpstr>
      <vt:lpstr>4．使用ONOS管理云网络</vt:lpstr>
      <vt:lpstr>5．未来：可编程数据平面</vt:lpstr>
      <vt:lpstr>6.3.2	快速部署：网络功能虚拟化</vt:lpstr>
      <vt:lpstr>1. ETSI NFV框架</vt:lpstr>
      <vt:lpstr>2. 服务功能链（SFC）</vt:lpstr>
      <vt:lpstr>6.4	租户网络管理</vt:lpstr>
      <vt:lpstr>PowerPoint 演示文稿</vt:lpstr>
      <vt:lpstr>6.4.2	OpenStack	Neutron</vt:lpstr>
      <vt:lpstr>6.4.3	Group-Based Policy</vt:lpstr>
      <vt:lpstr>6.5	本章小结</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云计算原理与实践 Principles and Practice of Cloud  Computing</dc:title>
  <dc:creator>Administrator</dc:creator>
  <cp:lastModifiedBy>lqx</cp:lastModifiedBy>
  <cp:revision>36</cp:revision>
  <dcterms:created xsi:type="dcterms:W3CDTF">2020-11-02T13:43:59Z</dcterms:created>
  <dcterms:modified xsi:type="dcterms:W3CDTF">2020-11-02T13:43:59Z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1900-01-00T00:00:00Z</vt:filetime>
  </property>
  <property fmtid="{D5CDD505-2E9C-101B-9397-08002B2CF9AE}" pid="3" name="LastSaved">
    <vt:filetime>1900-01-00T00:00:00Z</vt:filetime>
  </property>
  <property fmtid="{D5CDD505-2E9C-101B-9397-08002B2CF9AE}" pid="4" name="KSOProductBuildVer">
    <vt:lpwstr>2052-11.1.0.8392</vt:lpwstr>
  </property>
</Properties>
</file>